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1.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2.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3.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4.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5.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6.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7.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8.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notesSlides/notesSlide9.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notesSlides/notesSlide10.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notesSlides/notesSlide11.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notesSlides/notesSlide12.xml" ContentType="application/vnd.openxmlformats-officedocument.presentationml.notesSlide+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13.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notesSlides/notesSlide14.xml" ContentType="application/vnd.openxmlformats-officedocument.presentationml.notesSlide+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notesSlides/notesSlide15.xml" ContentType="application/vnd.openxmlformats-officedocument.presentationml.notesSlide+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notesSlides/notesSlide16.xml" ContentType="application/vnd.openxmlformats-officedocument.presentationml.notesSlide+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notesSlides/notesSlide17.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notesSlides/notesSlide18.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notesSlides/notesSlide19.xml" ContentType="application/vnd.openxmlformats-officedocument.presentationml.notesSlide+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notesSlides/notesSlide20.xml" ContentType="application/vnd.openxmlformats-officedocument.presentationml.notesSlide+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notesSlides/notesSlide21.xml" ContentType="application/vnd.openxmlformats-officedocument.presentationml.notesSlide+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notesSlides/notesSlide22.xml" ContentType="application/vnd.openxmlformats-officedocument.presentationml.notesSlide+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notesSlides/notesSlide23.xml" ContentType="application/vnd.openxmlformats-officedocument.presentationml.notesSlide+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notesSlides/notesSlide24.xml" ContentType="application/vnd.openxmlformats-officedocument.presentationml.notesSlide+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25.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notesSlides/notesSlide26.xml" ContentType="application/vnd.openxmlformats-officedocument.presentationml.notesSlide+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notesSlides/notesSlide27.xml" ContentType="application/vnd.openxmlformats-officedocument.presentationml.notesSlide+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notesSlides/notesSlide28.xml" ContentType="application/vnd.openxmlformats-officedocument.presentationml.notesSlide+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notesSlides/notesSlide29.xml" ContentType="application/vnd.openxmlformats-officedocument.presentationml.notesSlide+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8" d="100"/>
          <a:sy n="108" d="100"/>
        </p:scale>
        <p:origin x="-1704" y="-8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jpeg>
</file>

<file path=ppt/media/image21.jpeg>
</file>

<file path=ppt/media/image22.jpeg>
</file>

<file path=ppt/media/image23.png>
</file>

<file path=ppt/media/image24.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9DE93FC-B175-4F4E-8B41-5BFA5BB7E99F}" type="datetimeFigureOut">
              <a:rPr lang="zh-CN" altLang="en-US" smtClean="0"/>
              <a:t>2017/11/14</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CE55CA3-D1CD-4F5C-AB63-C42064EF23FB}" type="slidenum">
              <a:rPr lang="zh-CN" altLang="en-US" smtClean="0"/>
              <a:t>‹#›</a:t>
            </a:fld>
            <a:endParaRPr lang="zh-CN" altLang="en-US"/>
          </a:p>
        </p:txBody>
      </p:sp>
    </p:spTree>
    <p:extLst>
      <p:ext uri="{BB962C8B-B14F-4D97-AF65-F5344CB8AC3E}">
        <p14:creationId xmlns:p14="http://schemas.microsoft.com/office/powerpoint/2010/main" val="2713532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35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2017/11/14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2017/11/14</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slideLayout" Target="../slideLayouts/slideLayout1.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image" Target="../media/image1.png"/><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2.xml"/><Relationship Id="rId1" Type="http://schemas.openxmlformats.org/officeDocument/2006/relationships/tags" Target="../tags/tag51.xml"/><Relationship Id="rId5" Type="http://schemas.openxmlformats.org/officeDocument/2006/relationships/image" Target="../media/image5.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tags" Target="../tags/tag57.xml"/><Relationship Id="rId7" Type="http://schemas.openxmlformats.org/officeDocument/2006/relationships/notesSlide" Target="../notesSlides/notesSlide12.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slideLayout" Target="../slideLayouts/slideLayout1.xml"/><Relationship Id="rId5" Type="http://schemas.openxmlformats.org/officeDocument/2006/relationships/tags" Target="../tags/tag59.xml"/><Relationship Id="rId4" Type="http://schemas.openxmlformats.org/officeDocument/2006/relationships/tags" Target="../tags/tag58.xml"/></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3" Type="http://schemas.openxmlformats.org/officeDocument/2006/relationships/tags" Target="../tags/tag62.xml"/><Relationship Id="rId7" Type="http://schemas.openxmlformats.org/officeDocument/2006/relationships/slideLayout" Target="../slideLayouts/slideLayout1.xm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9" Type="http://schemas.openxmlformats.org/officeDocument/2006/relationships/image" Target="../media/image8.png"/></Relationships>
</file>

<file path=ppt/slides/_rels/slide14.xml.rels><?xml version="1.0" encoding="UTF-8" standalone="yes"?>
<Relationships xmlns="http://schemas.openxmlformats.org/package/2006/relationships"><Relationship Id="rId8" Type="http://schemas.openxmlformats.org/officeDocument/2006/relationships/tags" Target="../tags/tag73.xml"/><Relationship Id="rId3" Type="http://schemas.openxmlformats.org/officeDocument/2006/relationships/tags" Target="../tags/tag68.xml"/><Relationship Id="rId7" Type="http://schemas.openxmlformats.org/officeDocument/2006/relationships/tags" Target="../tags/tag72.xml"/><Relationship Id="rId12" Type="http://schemas.openxmlformats.org/officeDocument/2006/relationships/notesSlide" Target="../notesSlides/notesSlide14.xml"/><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tags" Target="../tags/tag71.xml"/><Relationship Id="rId11" Type="http://schemas.openxmlformats.org/officeDocument/2006/relationships/slideLayout" Target="../slideLayouts/slideLayout1.xml"/><Relationship Id="rId5" Type="http://schemas.openxmlformats.org/officeDocument/2006/relationships/tags" Target="../tags/tag70.xml"/><Relationship Id="rId10" Type="http://schemas.openxmlformats.org/officeDocument/2006/relationships/tags" Target="../tags/tag75.xml"/><Relationship Id="rId4" Type="http://schemas.openxmlformats.org/officeDocument/2006/relationships/tags" Target="../tags/tag69.xml"/><Relationship Id="rId9" Type="http://schemas.openxmlformats.org/officeDocument/2006/relationships/tags" Target="../tags/tag74.xml"/></Relationships>
</file>

<file path=ppt/slides/_rels/slide15.xml.rels><?xml version="1.0" encoding="UTF-8" standalone="yes"?>
<Relationships xmlns="http://schemas.openxmlformats.org/package/2006/relationships"><Relationship Id="rId8" Type="http://schemas.openxmlformats.org/officeDocument/2006/relationships/tags" Target="../tags/tag83.xml"/><Relationship Id="rId3" Type="http://schemas.openxmlformats.org/officeDocument/2006/relationships/tags" Target="../tags/tag78.xml"/><Relationship Id="rId7" Type="http://schemas.openxmlformats.org/officeDocument/2006/relationships/tags" Target="../tags/tag82.xml"/><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tags" Target="../tags/tag81.xml"/><Relationship Id="rId5" Type="http://schemas.openxmlformats.org/officeDocument/2006/relationships/tags" Target="../tags/tag80.xml"/><Relationship Id="rId10" Type="http://schemas.openxmlformats.org/officeDocument/2006/relationships/notesSlide" Target="../notesSlides/notesSlide15.xml"/><Relationship Id="rId4" Type="http://schemas.openxmlformats.org/officeDocument/2006/relationships/tags" Target="../tags/tag79.xml"/><Relationship Id="rId9"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tags" Target="../tags/tag86.xml"/><Relationship Id="rId7" Type="http://schemas.openxmlformats.org/officeDocument/2006/relationships/notesSlide" Target="../notesSlides/notesSlide16.xml"/><Relationship Id="rId2" Type="http://schemas.openxmlformats.org/officeDocument/2006/relationships/tags" Target="../tags/tag85.xml"/><Relationship Id="rId1" Type="http://schemas.openxmlformats.org/officeDocument/2006/relationships/tags" Target="../tags/tag84.xml"/><Relationship Id="rId6" Type="http://schemas.openxmlformats.org/officeDocument/2006/relationships/slideLayout" Target="../slideLayouts/slideLayout1.xml"/><Relationship Id="rId5" Type="http://schemas.openxmlformats.org/officeDocument/2006/relationships/tags" Target="../tags/tag88.xml"/><Relationship Id="rId4" Type="http://schemas.openxmlformats.org/officeDocument/2006/relationships/tags" Target="../tags/tag87.xml"/></Relationships>
</file>

<file path=ppt/slides/_rels/slide17.xml.rels><?xml version="1.0" encoding="UTF-8" standalone="yes"?>
<Relationships xmlns="http://schemas.openxmlformats.org/package/2006/relationships"><Relationship Id="rId3" Type="http://schemas.openxmlformats.org/officeDocument/2006/relationships/tags" Target="../tags/tag91.xml"/><Relationship Id="rId7" Type="http://schemas.openxmlformats.org/officeDocument/2006/relationships/image" Target="../media/image9.png"/><Relationship Id="rId2" Type="http://schemas.openxmlformats.org/officeDocument/2006/relationships/tags" Target="../tags/tag90.xml"/><Relationship Id="rId1" Type="http://schemas.openxmlformats.org/officeDocument/2006/relationships/tags" Target="../tags/tag89.xml"/><Relationship Id="rId6" Type="http://schemas.openxmlformats.org/officeDocument/2006/relationships/notesSlide" Target="../notesSlides/notesSlide17.xml"/><Relationship Id="rId5" Type="http://schemas.openxmlformats.org/officeDocument/2006/relationships/slideLayout" Target="../slideLayouts/slideLayout1.xml"/><Relationship Id="rId4" Type="http://schemas.openxmlformats.org/officeDocument/2006/relationships/tags" Target="../tags/tag92.xml"/></Relationships>
</file>

<file path=ppt/slides/_rels/slide18.xml.rels><?xml version="1.0" encoding="UTF-8" standalone="yes"?>
<Relationships xmlns="http://schemas.openxmlformats.org/package/2006/relationships"><Relationship Id="rId3" Type="http://schemas.openxmlformats.org/officeDocument/2006/relationships/tags" Target="../tags/tag95.xml"/><Relationship Id="rId7" Type="http://schemas.openxmlformats.org/officeDocument/2006/relationships/image" Target="../media/image10.png"/><Relationship Id="rId2" Type="http://schemas.openxmlformats.org/officeDocument/2006/relationships/tags" Target="../tags/tag94.xml"/><Relationship Id="rId1" Type="http://schemas.openxmlformats.org/officeDocument/2006/relationships/tags" Target="../tags/tag93.xml"/><Relationship Id="rId6" Type="http://schemas.openxmlformats.org/officeDocument/2006/relationships/notesSlide" Target="../notesSlides/notesSlide18.xml"/><Relationship Id="rId5" Type="http://schemas.openxmlformats.org/officeDocument/2006/relationships/slideLayout" Target="../slideLayouts/slideLayout1.xml"/><Relationship Id="rId4" Type="http://schemas.openxmlformats.org/officeDocument/2006/relationships/tags" Target="../tags/tag96.xml"/></Relationships>
</file>

<file path=ppt/slides/_rels/slide1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99.xml"/><Relationship Id="rId7" Type="http://schemas.openxmlformats.org/officeDocument/2006/relationships/image" Target="../media/image11.png"/><Relationship Id="rId2" Type="http://schemas.openxmlformats.org/officeDocument/2006/relationships/tags" Target="../tags/tag98.xml"/><Relationship Id="rId1" Type="http://schemas.openxmlformats.org/officeDocument/2006/relationships/tags" Target="../tags/tag97.xml"/><Relationship Id="rId6" Type="http://schemas.openxmlformats.org/officeDocument/2006/relationships/notesSlide" Target="../notesSlides/notesSlide19.xml"/><Relationship Id="rId5" Type="http://schemas.openxmlformats.org/officeDocument/2006/relationships/slideLayout" Target="../slideLayouts/slideLayout1.xml"/><Relationship Id="rId4" Type="http://schemas.openxmlformats.org/officeDocument/2006/relationships/tags" Target="../tags/tag100.xml"/><Relationship Id="rId9"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4.xml"/><Relationship Id="rId1" Type="http://schemas.openxmlformats.org/officeDocument/2006/relationships/tags" Target="../tags/tag13.xml"/><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tags" Target="../tags/tag103.xml"/><Relationship Id="rId7" Type="http://schemas.openxmlformats.org/officeDocument/2006/relationships/image" Target="../media/image14.png"/><Relationship Id="rId2" Type="http://schemas.openxmlformats.org/officeDocument/2006/relationships/tags" Target="../tags/tag102.xml"/><Relationship Id="rId1" Type="http://schemas.openxmlformats.org/officeDocument/2006/relationships/tags" Target="../tags/tag101.xml"/><Relationship Id="rId6" Type="http://schemas.openxmlformats.org/officeDocument/2006/relationships/notesSlide" Target="../notesSlides/notesSlide20.xml"/><Relationship Id="rId5" Type="http://schemas.openxmlformats.org/officeDocument/2006/relationships/slideLayout" Target="../slideLayouts/slideLayout1.xml"/><Relationship Id="rId4" Type="http://schemas.openxmlformats.org/officeDocument/2006/relationships/tags" Target="../tags/tag104.xml"/></Relationships>
</file>

<file path=ppt/slides/_rels/slide2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tags" Target="../tags/tag107.xml"/><Relationship Id="rId7" Type="http://schemas.openxmlformats.org/officeDocument/2006/relationships/image" Target="../media/image14.png"/><Relationship Id="rId2" Type="http://schemas.openxmlformats.org/officeDocument/2006/relationships/tags" Target="../tags/tag106.xml"/><Relationship Id="rId1" Type="http://schemas.openxmlformats.org/officeDocument/2006/relationships/tags" Target="../tags/tag105.xml"/><Relationship Id="rId6" Type="http://schemas.openxmlformats.org/officeDocument/2006/relationships/notesSlide" Target="../notesSlides/notesSlide21.xml"/><Relationship Id="rId5" Type="http://schemas.openxmlformats.org/officeDocument/2006/relationships/slideLayout" Target="../slideLayouts/slideLayout1.xml"/><Relationship Id="rId4" Type="http://schemas.openxmlformats.org/officeDocument/2006/relationships/tags" Target="../tags/tag108.xml"/></Relationships>
</file>

<file path=ppt/slides/_rels/slide22.xml.rels><?xml version="1.0" encoding="UTF-8" standalone="yes"?>
<Relationships xmlns="http://schemas.openxmlformats.org/package/2006/relationships"><Relationship Id="rId3" Type="http://schemas.openxmlformats.org/officeDocument/2006/relationships/tags" Target="../tags/tag111.xml"/><Relationship Id="rId7" Type="http://schemas.openxmlformats.org/officeDocument/2006/relationships/image" Target="../media/image16.png"/><Relationship Id="rId2" Type="http://schemas.openxmlformats.org/officeDocument/2006/relationships/tags" Target="../tags/tag110.xml"/><Relationship Id="rId1" Type="http://schemas.openxmlformats.org/officeDocument/2006/relationships/tags" Target="../tags/tag109.xml"/><Relationship Id="rId6" Type="http://schemas.openxmlformats.org/officeDocument/2006/relationships/notesSlide" Target="../notesSlides/notesSlide22.xml"/><Relationship Id="rId5" Type="http://schemas.openxmlformats.org/officeDocument/2006/relationships/slideLayout" Target="../slideLayouts/slideLayout1.xml"/><Relationship Id="rId4" Type="http://schemas.openxmlformats.org/officeDocument/2006/relationships/tags" Target="../tags/tag112.xml"/></Relationships>
</file>

<file path=ppt/slides/_rels/slide23.xml.rels><?xml version="1.0" encoding="UTF-8" standalone="yes"?>
<Relationships xmlns="http://schemas.openxmlformats.org/package/2006/relationships"><Relationship Id="rId3" Type="http://schemas.openxmlformats.org/officeDocument/2006/relationships/tags" Target="../tags/tag115.xml"/><Relationship Id="rId7" Type="http://schemas.openxmlformats.org/officeDocument/2006/relationships/notesSlide" Target="../notesSlides/notesSlide23.xml"/><Relationship Id="rId2" Type="http://schemas.openxmlformats.org/officeDocument/2006/relationships/tags" Target="../tags/tag114.xml"/><Relationship Id="rId1" Type="http://schemas.openxmlformats.org/officeDocument/2006/relationships/tags" Target="../tags/tag113.xml"/><Relationship Id="rId6" Type="http://schemas.openxmlformats.org/officeDocument/2006/relationships/slideLayout" Target="../slideLayouts/slideLayout1.xml"/><Relationship Id="rId5" Type="http://schemas.openxmlformats.org/officeDocument/2006/relationships/tags" Target="../tags/tag117.xml"/><Relationship Id="rId4" Type="http://schemas.openxmlformats.org/officeDocument/2006/relationships/tags" Target="../tags/tag116.xml"/></Relationships>
</file>

<file path=ppt/slides/_rels/slide24.xml.rels><?xml version="1.0" encoding="UTF-8" standalone="yes"?>
<Relationships xmlns="http://schemas.openxmlformats.org/package/2006/relationships"><Relationship Id="rId3" Type="http://schemas.openxmlformats.org/officeDocument/2006/relationships/tags" Target="../tags/tag120.xml"/><Relationship Id="rId2" Type="http://schemas.openxmlformats.org/officeDocument/2006/relationships/tags" Target="../tags/tag119.xml"/><Relationship Id="rId1" Type="http://schemas.openxmlformats.org/officeDocument/2006/relationships/tags" Target="../tags/tag118.xml"/><Relationship Id="rId6" Type="http://schemas.openxmlformats.org/officeDocument/2006/relationships/image" Target="../media/image17.png"/><Relationship Id="rId5" Type="http://schemas.openxmlformats.org/officeDocument/2006/relationships/notesSlide" Target="../notesSlides/notesSlide24.xml"/><Relationship Id="rId4"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tags" Target="../tags/tag123.xml"/><Relationship Id="rId7" Type="http://schemas.openxmlformats.org/officeDocument/2006/relationships/image" Target="../media/image16.png"/><Relationship Id="rId2" Type="http://schemas.openxmlformats.org/officeDocument/2006/relationships/tags" Target="../tags/tag122.xml"/><Relationship Id="rId1" Type="http://schemas.openxmlformats.org/officeDocument/2006/relationships/tags" Target="../tags/tag121.xml"/><Relationship Id="rId6" Type="http://schemas.openxmlformats.org/officeDocument/2006/relationships/notesSlide" Target="../notesSlides/notesSlide25.xml"/><Relationship Id="rId5" Type="http://schemas.openxmlformats.org/officeDocument/2006/relationships/slideLayout" Target="../slideLayouts/slideLayout1.xml"/><Relationship Id="rId4" Type="http://schemas.openxmlformats.org/officeDocument/2006/relationships/tags" Target="../tags/tag124.xml"/></Relationships>
</file>

<file path=ppt/slides/_rels/slide26.xml.rels><?xml version="1.0" encoding="UTF-8" standalone="yes"?>
<Relationships xmlns="http://schemas.openxmlformats.org/package/2006/relationships"><Relationship Id="rId3" Type="http://schemas.openxmlformats.org/officeDocument/2006/relationships/tags" Target="../tags/tag127.xml"/><Relationship Id="rId7" Type="http://schemas.openxmlformats.org/officeDocument/2006/relationships/image" Target="../media/image18.jpeg"/><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notesSlide" Target="../notesSlides/notesSlide26.xml"/><Relationship Id="rId5" Type="http://schemas.openxmlformats.org/officeDocument/2006/relationships/slideLayout" Target="../slideLayouts/slideLayout1.xml"/><Relationship Id="rId4" Type="http://schemas.openxmlformats.org/officeDocument/2006/relationships/tags" Target="../tags/tag128.xml"/></Relationships>
</file>

<file path=ppt/slides/_rels/slide27.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tags" Target="../tags/tag131.xml"/><Relationship Id="rId7" Type="http://schemas.openxmlformats.org/officeDocument/2006/relationships/notesSlide" Target="../notesSlides/notesSlide27.xml"/><Relationship Id="rId2" Type="http://schemas.openxmlformats.org/officeDocument/2006/relationships/tags" Target="../tags/tag130.xml"/><Relationship Id="rId1" Type="http://schemas.openxmlformats.org/officeDocument/2006/relationships/tags" Target="../tags/tag129.xml"/><Relationship Id="rId6" Type="http://schemas.openxmlformats.org/officeDocument/2006/relationships/slideLayout" Target="../slideLayouts/slideLayout1.xml"/><Relationship Id="rId5" Type="http://schemas.openxmlformats.org/officeDocument/2006/relationships/tags" Target="../tags/tag133.xml"/><Relationship Id="rId4" Type="http://schemas.openxmlformats.org/officeDocument/2006/relationships/tags" Target="../tags/tag132.xml"/><Relationship Id="rId9" Type="http://schemas.openxmlformats.org/officeDocument/2006/relationships/image" Target="../media/image20.jpeg"/></Relationships>
</file>

<file path=ppt/slides/_rels/slide28.xml.rels><?xml version="1.0" encoding="UTF-8" standalone="yes"?>
<Relationships xmlns="http://schemas.openxmlformats.org/package/2006/relationships"><Relationship Id="rId3" Type="http://schemas.openxmlformats.org/officeDocument/2006/relationships/tags" Target="../tags/tag136.xml"/><Relationship Id="rId7" Type="http://schemas.openxmlformats.org/officeDocument/2006/relationships/image" Target="../media/image21.jpeg"/><Relationship Id="rId2" Type="http://schemas.openxmlformats.org/officeDocument/2006/relationships/tags" Target="../tags/tag135.xml"/><Relationship Id="rId1" Type="http://schemas.openxmlformats.org/officeDocument/2006/relationships/tags" Target="../tags/tag134.xml"/><Relationship Id="rId6" Type="http://schemas.openxmlformats.org/officeDocument/2006/relationships/notesSlide" Target="../notesSlides/notesSlide28.xml"/><Relationship Id="rId5" Type="http://schemas.openxmlformats.org/officeDocument/2006/relationships/slideLayout" Target="../slideLayouts/slideLayout1.xml"/><Relationship Id="rId4" Type="http://schemas.openxmlformats.org/officeDocument/2006/relationships/tags" Target="../tags/tag137.xml"/></Relationships>
</file>

<file path=ppt/slides/_rels/slide29.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tags" Target="../tags/tag140.xml"/><Relationship Id="rId7" Type="http://schemas.openxmlformats.org/officeDocument/2006/relationships/notesSlide" Target="../notesSlides/notesSlide29.xml"/><Relationship Id="rId2" Type="http://schemas.openxmlformats.org/officeDocument/2006/relationships/tags" Target="../tags/tag139.xml"/><Relationship Id="rId1" Type="http://schemas.openxmlformats.org/officeDocument/2006/relationships/tags" Target="../tags/tag138.xml"/><Relationship Id="rId6" Type="http://schemas.openxmlformats.org/officeDocument/2006/relationships/slideLayout" Target="../slideLayouts/slideLayout1.xml"/><Relationship Id="rId5" Type="http://schemas.openxmlformats.org/officeDocument/2006/relationships/tags" Target="../tags/tag142.xml"/><Relationship Id="rId4" Type="http://schemas.openxmlformats.org/officeDocument/2006/relationships/tags" Target="../tags/tag141.xml"/><Relationship Id="rId9" Type="http://schemas.openxmlformats.org/officeDocument/2006/relationships/image" Target="../media/image23.png"/></Relationships>
</file>

<file path=ppt/slides/_rels/slide3.xml.rels><?xml version="1.0" encoding="UTF-8" standalone="yes"?>
<Relationships xmlns="http://schemas.openxmlformats.org/package/2006/relationships"><Relationship Id="rId8" Type="http://schemas.openxmlformats.org/officeDocument/2006/relationships/tags" Target="../tags/tag22.xml"/><Relationship Id="rId3" Type="http://schemas.openxmlformats.org/officeDocument/2006/relationships/tags" Target="../tags/tag17.xml"/><Relationship Id="rId7" Type="http://schemas.openxmlformats.org/officeDocument/2006/relationships/tags" Target="../tags/tag21.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tags" Target="../tags/tag20.xml"/><Relationship Id="rId11" Type="http://schemas.openxmlformats.org/officeDocument/2006/relationships/image" Target="../media/image2.jpeg"/><Relationship Id="rId5" Type="http://schemas.openxmlformats.org/officeDocument/2006/relationships/tags" Target="../tags/tag19.xml"/><Relationship Id="rId10" Type="http://schemas.openxmlformats.org/officeDocument/2006/relationships/notesSlide" Target="../notesSlides/notesSlide3.xml"/><Relationship Id="rId4" Type="http://schemas.openxmlformats.org/officeDocument/2006/relationships/tags" Target="../tags/tag18.xml"/><Relationship Id="rId9"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tags" Target="../tags/tag145.xml"/><Relationship Id="rId7" Type="http://schemas.openxmlformats.org/officeDocument/2006/relationships/notesSlide" Target="../notesSlides/notesSlide30.xml"/><Relationship Id="rId2" Type="http://schemas.openxmlformats.org/officeDocument/2006/relationships/tags" Target="../tags/tag144.xml"/><Relationship Id="rId1" Type="http://schemas.openxmlformats.org/officeDocument/2006/relationships/tags" Target="../tags/tag143.xml"/><Relationship Id="rId6" Type="http://schemas.openxmlformats.org/officeDocument/2006/relationships/slideLayout" Target="../slideLayouts/slideLayout1.xml"/><Relationship Id="rId5" Type="http://schemas.openxmlformats.org/officeDocument/2006/relationships/video" Target="file:///C:\Users\TF\Documents\Tencent%20Files\601379335\FileRecv\20171109-155829454.flv" TargetMode="External"/><Relationship Id="rId4" Type="http://schemas.microsoft.com/office/2007/relationships/media" Target="file:///C:\Users\TF\Documents\Tencent%20Files\601379335\FileRecv\20171109-155829454.flv"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8" Type="http://schemas.openxmlformats.org/officeDocument/2006/relationships/tags" Target="../tags/tag153.xml"/><Relationship Id="rId3" Type="http://schemas.openxmlformats.org/officeDocument/2006/relationships/tags" Target="../tags/tag148.xml"/><Relationship Id="rId7" Type="http://schemas.openxmlformats.org/officeDocument/2006/relationships/tags" Target="../tags/tag152.xml"/><Relationship Id="rId2" Type="http://schemas.openxmlformats.org/officeDocument/2006/relationships/tags" Target="../tags/tag147.xml"/><Relationship Id="rId1" Type="http://schemas.openxmlformats.org/officeDocument/2006/relationships/tags" Target="../tags/tag146.xml"/><Relationship Id="rId6" Type="http://schemas.openxmlformats.org/officeDocument/2006/relationships/tags" Target="../tags/tag151.xml"/><Relationship Id="rId5" Type="http://schemas.openxmlformats.org/officeDocument/2006/relationships/tags" Target="../tags/tag150.xml"/><Relationship Id="rId10" Type="http://schemas.openxmlformats.org/officeDocument/2006/relationships/notesSlide" Target="../notesSlides/notesSlide35.xml"/><Relationship Id="rId4" Type="http://schemas.openxmlformats.org/officeDocument/2006/relationships/tags" Target="../tags/tag149.xml"/><Relationship Id="rId9"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tags" Target="../tags/tag30.xml"/><Relationship Id="rId3" Type="http://schemas.openxmlformats.org/officeDocument/2006/relationships/tags" Target="../tags/tag25.xml"/><Relationship Id="rId7" Type="http://schemas.openxmlformats.org/officeDocument/2006/relationships/tags" Target="../tags/tag29.xml"/><Relationship Id="rId12" Type="http://schemas.openxmlformats.org/officeDocument/2006/relationships/notesSlide" Target="../notesSlides/notesSlide4.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slideLayout" Target="../slideLayouts/slideLayout1.xml"/><Relationship Id="rId5" Type="http://schemas.openxmlformats.org/officeDocument/2006/relationships/tags" Target="../tags/tag27.xml"/><Relationship Id="rId10" Type="http://schemas.openxmlformats.org/officeDocument/2006/relationships/tags" Target="../tags/tag32.xml"/><Relationship Id="rId4" Type="http://schemas.openxmlformats.org/officeDocument/2006/relationships/tags" Target="../tags/tag26.xml"/><Relationship Id="rId9" Type="http://schemas.openxmlformats.org/officeDocument/2006/relationships/tags" Target="../tags/tag31.xml"/></Relationships>
</file>

<file path=ppt/slides/_rels/slide5.xml.rels><?xml version="1.0" encoding="UTF-8" standalone="yes"?>
<Relationships xmlns="http://schemas.openxmlformats.org/package/2006/relationships"><Relationship Id="rId3" Type="http://schemas.openxmlformats.org/officeDocument/2006/relationships/tags" Target="../tags/tag35.xml"/><Relationship Id="rId7" Type="http://schemas.openxmlformats.org/officeDocument/2006/relationships/notesSlide" Target="../notesSlides/notesSlide5.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slideLayout" Target="../slideLayouts/slideLayout1.xml"/><Relationship Id="rId5" Type="http://schemas.openxmlformats.org/officeDocument/2006/relationships/tags" Target="../tags/tag37.xml"/><Relationship Id="rId4" Type="http://schemas.openxmlformats.org/officeDocument/2006/relationships/tags" Target="../tags/tag36.xml"/></Relationships>
</file>

<file path=ppt/slides/_rels/slide6.xml.rels><?xml version="1.0" encoding="UTF-8" standalone="yes"?>
<Relationships xmlns="http://schemas.openxmlformats.org/package/2006/relationships"><Relationship Id="rId3" Type="http://schemas.openxmlformats.org/officeDocument/2006/relationships/tags" Target="../tags/tag40.xml"/><Relationship Id="rId7" Type="http://schemas.openxmlformats.org/officeDocument/2006/relationships/notesSlide" Target="../notesSlides/notesSlide6.xml"/><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slideLayout" Target="../slideLayouts/slideLayout1.xml"/><Relationship Id="rId5" Type="http://schemas.openxmlformats.org/officeDocument/2006/relationships/tags" Target="../tags/tag42.xml"/><Relationship Id="rId4" Type="http://schemas.openxmlformats.org/officeDocument/2006/relationships/tags" Target="../tags/tag41.xml"/></Relationships>
</file>

<file path=ppt/slides/_rels/slide7.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 Id="rId5" Type="http://schemas.openxmlformats.org/officeDocument/2006/relationships/notesSlide" Target="../notesSlides/notesSlide7.xml"/><Relationship Id="rId4"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tags" Target="../tags/tag46.xml"/><Relationship Id="rId5" Type="http://schemas.openxmlformats.org/officeDocument/2006/relationships/notesSlide" Target="../notesSlides/notesSlide8.xml"/><Relationship Id="rId4"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PA_组合 6"/>
          <p:cNvGrpSpPr/>
          <p:nvPr>
            <p:custDataLst>
              <p:tags r:id="rId1"/>
            </p:custDataLst>
          </p:nvPr>
        </p:nvGrpSpPr>
        <p:grpSpPr>
          <a:xfrm>
            <a:off x="0" y="1028733"/>
            <a:ext cx="9144000" cy="5848933"/>
            <a:chOff x="0" y="771550"/>
            <a:chExt cx="9144000" cy="4386700"/>
          </a:xfrm>
        </p:grpSpPr>
        <p:sp>
          <p:nvSpPr>
            <p:cNvPr id="25" name="PA_KSO_Shape"/>
            <p:cNvSpPr/>
            <p:nvPr>
              <p:custDataLst>
                <p:tags r:id="rId11"/>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10" name="PA_KSO_Shape"/>
            <p:cNvSpPr/>
            <p:nvPr>
              <p:custDataLst>
                <p:tags r:id="rId12"/>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2" name="PA_文本框 1"/>
          <p:cNvSpPr txBox="1"/>
          <p:nvPr>
            <p:custDataLst>
              <p:tags r:id="rId2"/>
            </p:custDataLst>
          </p:nvPr>
        </p:nvSpPr>
        <p:spPr>
          <a:xfrm>
            <a:off x="1911237" y="1263253"/>
            <a:ext cx="6070893" cy="1323439"/>
          </a:xfrm>
          <a:prstGeom prst="rect">
            <a:avLst/>
          </a:prstGeom>
          <a:noFill/>
          <a:effectLst>
            <a:outerShdw blurRad="63500" dist="38100" algn="l" rotWithShape="0">
              <a:prstClr val="black">
                <a:alpha val="40000"/>
              </a:prstClr>
            </a:outerShdw>
          </a:effectLst>
        </p:spPr>
        <p:txBody>
          <a:bodyPr wrap="none" rtlCol="0">
            <a:spAutoFit/>
          </a:bodyPr>
          <a:lstStyle/>
          <a:p>
            <a:r>
              <a:rPr lang="en-US" sz="8000" dirty="0" smtClean="0">
                <a:solidFill>
                  <a:srgbClr val="FC6D5C"/>
                </a:solidFill>
                <a:latin typeface="华文琥珀" panose="02010800040101010101" pitchFamily="2" charset="-122"/>
                <a:ea typeface="华文琥珀" panose="02010800040101010101" pitchFamily="2" charset="-122"/>
              </a:rPr>
              <a:t>UML</a:t>
            </a:r>
            <a:r>
              <a:rPr lang="zh-CN" altLang="en-US" sz="8000" dirty="0" smtClean="0">
                <a:solidFill>
                  <a:srgbClr val="FC6D5C"/>
                </a:solidFill>
                <a:latin typeface="华文琥珀" panose="02010800040101010101" pitchFamily="2" charset="-122"/>
                <a:ea typeface="华文琥珀" panose="02010800040101010101" pitchFamily="2" charset="-122"/>
              </a:rPr>
              <a:t>建模工具</a:t>
            </a:r>
          </a:p>
        </p:txBody>
      </p:sp>
      <p:sp>
        <p:nvSpPr>
          <p:cNvPr id="3" name="PA_文本框 2"/>
          <p:cNvSpPr txBox="1"/>
          <p:nvPr>
            <p:custDataLst>
              <p:tags r:id="rId3"/>
            </p:custDataLst>
          </p:nvPr>
        </p:nvSpPr>
        <p:spPr>
          <a:xfrm>
            <a:off x="3280229" y="2847974"/>
            <a:ext cx="2031325" cy="646331"/>
          </a:xfrm>
          <a:prstGeom prst="rect">
            <a:avLst/>
          </a:prstGeom>
          <a:noFill/>
        </p:spPr>
        <p:txBody>
          <a:bodyPr wrap="none" rtlCol="0">
            <a:spAutoFit/>
          </a:bodyPr>
          <a:lstStyle/>
          <a:p>
            <a:r>
              <a:rPr lang="zh-CN" altLang="en-US" sz="3600" dirty="0" smtClean="0">
                <a:solidFill>
                  <a:schemeClr val="tx1">
                    <a:lumMod val="85000"/>
                    <a:lumOff val="15000"/>
                  </a:schemeClr>
                </a:solidFill>
                <a:latin typeface="微软雅黑" panose="020B0503020204020204" pitchFamily="34" charset="-122"/>
                <a:ea typeface="微软雅黑" panose="020B0503020204020204" pitchFamily="34" charset="-122"/>
              </a:rPr>
              <a:t>翻转课堂</a:t>
            </a:r>
            <a:endPar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8" name="PA_组合 7"/>
          <p:cNvGrpSpPr/>
          <p:nvPr>
            <p:custDataLst>
              <p:tags r:id="rId4"/>
            </p:custDataLst>
          </p:nvPr>
        </p:nvGrpSpPr>
        <p:grpSpPr>
          <a:xfrm>
            <a:off x="2195736" y="3856931"/>
            <a:ext cx="4824536" cy="436165"/>
            <a:chOff x="2195736" y="2732224"/>
            <a:chExt cx="4824536" cy="327124"/>
          </a:xfrm>
        </p:grpSpPr>
        <p:cxnSp>
          <p:nvCxnSpPr>
            <p:cNvPr id="6" name="直接连接符 5"/>
            <p:cNvCxnSpPr/>
            <p:nvPr/>
          </p:nvCxnSpPr>
          <p:spPr>
            <a:xfrm>
              <a:off x="2195736" y="2895786"/>
              <a:ext cx="4824536" cy="0"/>
            </a:xfrm>
            <a:prstGeom prst="line">
              <a:avLst/>
            </a:prstGeom>
            <a:ln w="127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 name="圆角矩形 3"/>
            <p:cNvSpPr/>
            <p:nvPr/>
          </p:nvSpPr>
          <p:spPr>
            <a:xfrm>
              <a:off x="2339753" y="2732224"/>
              <a:ext cx="4464496" cy="327124"/>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幼圆" panose="02010509060101010101" pitchFamily="49" charset="-122"/>
                  <a:ea typeface="幼圆" panose="02010509060101010101" pitchFamily="49" charset="-122"/>
                </a:rPr>
                <a:t>汇报时间：</a:t>
              </a:r>
              <a:r>
                <a:rPr lang="en-US" altLang="zh-CN" sz="1400" dirty="0">
                  <a:latin typeface="幼圆" panose="02010509060101010101" pitchFamily="49" charset="-122"/>
                  <a:ea typeface="幼圆" panose="02010509060101010101" pitchFamily="49" charset="-122"/>
                </a:rPr>
                <a:t>2017</a:t>
              </a:r>
              <a:r>
                <a:rPr lang="zh-CN" altLang="en-US" sz="1400" dirty="0">
                  <a:latin typeface="幼圆" panose="02010509060101010101" pitchFamily="49" charset="-122"/>
                  <a:ea typeface="幼圆" panose="02010509060101010101" pitchFamily="49" charset="-122"/>
                </a:rPr>
                <a:t>年 </a:t>
              </a:r>
              <a:r>
                <a:rPr lang="en-US" altLang="zh-CN" sz="1400" dirty="0">
                  <a:latin typeface="幼圆" panose="02010509060101010101" pitchFamily="49" charset="-122"/>
                  <a:ea typeface="幼圆" panose="02010509060101010101" pitchFamily="49" charset="-122"/>
                </a:rPr>
                <a:t>11</a:t>
              </a:r>
              <a:r>
                <a:rPr lang="zh-CN" altLang="en-US" sz="1400" dirty="0">
                  <a:latin typeface="幼圆" panose="02010509060101010101" pitchFamily="49" charset="-122"/>
                  <a:ea typeface="幼圆" panose="02010509060101010101" pitchFamily="49" charset="-122"/>
                </a:rPr>
                <a:t>月    汇报人：</a:t>
              </a:r>
              <a:r>
                <a:rPr lang="en-US" altLang="zh-CN" sz="1400" dirty="0">
                  <a:latin typeface="幼圆" panose="02010509060101010101" pitchFamily="49" charset="-122"/>
                  <a:ea typeface="幼圆" panose="02010509060101010101" pitchFamily="49" charset="-122"/>
                </a:rPr>
                <a:t>G06</a:t>
              </a:r>
              <a:r>
                <a:rPr lang="zh-CN" altLang="en-US" sz="1400" dirty="0">
                  <a:latin typeface="幼圆" panose="02010509060101010101" pitchFamily="49" charset="-122"/>
                  <a:ea typeface="幼圆" panose="02010509060101010101" pitchFamily="49" charset="-122"/>
                </a:rPr>
                <a:t>小组</a:t>
              </a:r>
            </a:p>
          </p:txBody>
        </p:sp>
      </p:grpSp>
      <p:sp>
        <p:nvSpPr>
          <p:cNvPr id="11" name="PA_椭圆 10"/>
          <p:cNvSpPr/>
          <p:nvPr>
            <p:custDataLst>
              <p:tags r:id="rId5"/>
            </p:custDataLst>
          </p:nvPr>
        </p:nvSpPr>
        <p:spPr>
          <a:xfrm>
            <a:off x="1115616" y="3946536"/>
            <a:ext cx="259920" cy="346560"/>
          </a:xfrm>
          <a:prstGeom prst="ellipse">
            <a:avLst/>
          </a:prstGeom>
          <a:solidFill>
            <a:srgbClr val="66BFBD"/>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PA_KSO_Shape"/>
          <p:cNvSpPr/>
          <p:nvPr>
            <p:custDataLst>
              <p:tags r:id="rId6"/>
            </p:custDataLst>
          </p:nvPr>
        </p:nvSpPr>
        <p:spPr>
          <a:xfrm flipH="1">
            <a:off x="6444208" y="-315415"/>
            <a:ext cx="2710704" cy="1165849"/>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13" name="PA_椭圆 12"/>
          <p:cNvSpPr/>
          <p:nvPr>
            <p:custDataLst>
              <p:tags r:id="rId7"/>
            </p:custDataLst>
          </p:nvPr>
        </p:nvSpPr>
        <p:spPr>
          <a:xfrm>
            <a:off x="1655418" y="4724800"/>
            <a:ext cx="324294" cy="432392"/>
          </a:xfrm>
          <a:prstGeom prst="ellipse">
            <a:avLst/>
          </a:prstGeom>
          <a:solidFill>
            <a:srgbClr val="FC6D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PA_椭圆 13"/>
          <p:cNvSpPr/>
          <p:nvPr>
            <p:custDataLst>
              <p:tags r:id="rId8"/>
            </p:custDataLst>
          </p:nvPr>
        </p:nvSpPr>
        <p:spPr>
          <a:xfrm>
            <a:off x="2555777" y="4485119"/>
            <a:ext cx="341908" cy="455877"/>
          </a:xfrm>
          <a:prstGeom prst="ellipse">
            <a:avLst/>
          </a:prstGeom>
          <a:solidFill>
            <a:srgbClr val="8BC066"/>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PA_椭圆 14"/>
          <p:cNvSpPr/>
          <p:nvPr>
            <p:custDataLst>
              <p:tags r:id="rId9"/>
            </p:custDataLst>
          </p:nvPr>
        </p:nvSpPr>
        <p:spPr>
          <a:xfrm>
            <a:off x="1486594" y="3251562"/>
            <a:ext cx="493119" cy="657492"/>
          </a:xfrm>
          <a:prstGeom prst="ellipse">
            <a:avLst/>
          </a:prstGeom>
          <a:solidFill>
            <a:srgbClr val="FBC6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PA_椭圆 10"/>
          <p:cNvSpPr/>
          <p:nvPr>
            <p:custDataLst>
              <p:tags r:id="rId10"/>
            </p:custDataLst>
          </p:nvPr>
        </p:nvSpPr>
        <p:spPr>
          <a:xfrm>
            <a:off x="6804248" y="4389107"/>
            <a:ext cx="360040" cy="480053"/>
          </a:xfrm>
          <a:prstGeom prst="ellipse">
            <a:avLst/>
          </a:prstGeom>
          <a:solidFill>
            <a:srgbClr val="66BFBD"/>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png格式logo"/>
          <p:cNvPicPr>
            <a:picLocks noChangeAspect="1"/>
          </p:cNvPicPr>
          <p:nvPr/>
        </p:nvPicPr>
        <p:blipFill>
          <a:blip r:embed="rId15"/>
          <a:stretch>
            <a:fillRect/>
          </a:stretch>
        </p:blipFill>
        <p:spPr>
          <a:xfrm>
            <a:off x="400685" y="386080"/>
            <a:ext cx="1427480" cy="2462107"/>
          </a:xfrm>
          <a:prstGeom prst="rect">
            <a:avLst/>
          </a:prstGeom>
        </p:spPr>
      </p:pic>
    </p:spTree>
    <p:extLst>
      <p:ext uri="{BB962C8B-B14F-4D97-AF65-F5344CB8AC3E}">
        <p14:creationId xmlns:p14="http://schemas.microsoft.com/office/powerpoint/2010/main" val="3921444798"/>
      </p:ext>
    </p:extLst>
  </p:cSld>
  <p:clrMapOvr>
    <a:masterClrMapping/>
  </p:clrMapOvr>
  <mc:AlternateContent xmlns:mc="http://schemas.openxmlformats.org/markup-compatibility/2006" xmlns:p14="http://schemas.microsoft.com/office/powerpoint/2010/main">
    <mc:Choice Requires="p14">
      <p:transition spd="slow" p14:dur="3000" advTm="5500">
        <p14:reveal/>
      </p:transition>
    </mc:Choice>
    <mc:Fallback xmlns="">
      <p:transition spd="slow" advTm="5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par>
                                <p:cTn id="13" presetID="23" presetClass="entr" presetSubtype="16" fill="hold" grpId="0" nodeType="withEffect">
                                  <p:stCondLst>
                                    <p:cond delay="1000"/>
                                  </p:stCondLst>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ppt_w</p:attrName>
                                        </p:attrNameLst>
                                      </p:cBhvr>
                                      <p:tavLst>
                                        <p:tav tm="0">
                                          <p:val>
                                            <p:fltVal val="0"/>
                                          </p:val>
                                        </p:tav>
                                        <p:tav tm="100000">
                                          <p:val>
                                            <p:strVal val="#ppt_w"/>
                                          </p:val>
                                        </p:tav>
                                      </p:tavLst>
                                    </p:anim>
                                    <p:anim calcmode="lin" valueType="num">
                                      <p:cBhvr>
                                        <p:cTn id="16" dur="500" fill="hold"/>
                                        <p:tgtEl>
                                          <p:spTgt spid="2"/>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p:stCondLst>
                                    <p:cond delay="150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fltVal val="0"/>
                                          </p:val>
                                        </p:tav>
                                        <p:tav tm="100000">
                                          <p:val>
                                            <p:strVal val="#ppt_h"/>
                                          </p:val>
                                        </p:tav>
                                      </p:tavLst>
                                    </p:anim>
                                  </p:childTnLst>
                                </p:cTn>
                              </p:par>
                              <p:par>
                                <p:cTn id="21" presetID="16" presetClass="entr" presetSubtype="37" fill="hold" nodeType="withEffect">
                                  <p:stCondLst>
                                    <p:cond delay="2000"/>
                                  </p:stCondLst>
                                  <p:childTnLst>
                                    <p:set>
                                      <p:cBhvr>
                                        <p:cTn id="22" dur="1" fill="hold">
                                          <p:stCondLst>
                                            <p:cond delay="0"/>
                                          </p:stCondLst>
                                        </p:cTn>
                                        <p:tgtEl>
                                          <p:spTgt spid="8"/>
                                        </p:tgtEl>
                                        <p:attrNameLst>
                                          <p:attrName>style.visibility</p:attrName>
                                        </p:attrNameLst>
                                      </p:cBhvr>
                                      <p:to>
                                        <p:strVal val="visible"/>
                                      </p:to>
                                    </p:set>
                                    <p:animEffect transition="in" filter="barn(outVertical)">
                                      <p:cBhvr>
                                        <p:cTn id="23" dur="500"/>
                                        <p:tgtEl>
                                          <p:spTgt spid="8"/>
                                        </p:tgtEl>
                                      </p:cBhvr>
                                    </p:animEffect>
                                  </p:childTnLst>
                                </p:cTn>
                              </p:par>
                              <p:par>
                                <p:cTn id="24" presetID="10" presetClass="entr" presetSubtype="0" fill="hold" grpId="0" nodeType="withEffect">
                                  <p:stCondLst>
                                    <p:cond delay="200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grpId="0" nodeType="withEffect">
                                  <p:stCondLst>
                                    <p:cond delay="250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grpId="0" nodeType="withEffect">
                                  <p:stCondLst>
                                    <p:cond delay="300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ntr" presetSubtype="0" fill="hold" grpId="0" nodeType="withEffect">
                                  <p:stCondLst>
                                    <p:cond delay="350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400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11" grpId="0" animBg="1"/>
      <p:bldP spid="12" grpId="0" animBg="1"/>
      <p:bldP spid="13" grpId="0" bldLvl="0" animBg="1"/>
      <p:bldP spid="14" grpId="0" animBg="1"/>
      <p:bldP spid="15" grpId="0" animBg="1"/>
      <p:bldP spid="2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3535712" cy="369332"/>
          </a:xfrm>
          <a:prstGeom prst="rect">
            <a:avLst/>
          </a:prstGeom>
          <a:noFill/>
        </p:spPr>
        <p:txBody>
          <a:bodyPr wrap="none" rtlCol="0">
            <a:spAutoFit/>
          </a:bodyPr>
          <a:lstStyle/>
          <a:p>
            <a:pPr algn="l"/>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Power Designer</a:t>
            </a:r>
            <a:r>
              <a:rPr lang="zh-CN" dirty="0">
                <a:solidFill>
                  <a:schemeClr val="tx1">
                    <a:lumMod val="85000"/>
                    <a:lumOff val="15000"/>
                  </a:schemeClr>
                </a:solidFill>
                <a:latin typeface="微软雅黑" panose="020B0503020204020204" pitchFamily="34" charset="-122"/>
                <a:ea typeface="微软雅黑" panose="020B0503020204020204" pitchFamily="34" charset="-122"/>
              </a:rPr>
              <a:t>界面及绘制的图</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6" name="图片 5" descr="0_1320921975n026"/>
          <p:cNvPicPr>
            <a:picLocks noChangeAspect="1"/>
          </p:cNvPicPr>
          <p:nvPr/>
        </p:nvPicPr>
        <p:blipFill>
          <a:blip r:embed="rId5"/>
          <a:stretch>
            <a:fillRect/>
          </a:stretch>
        </p:blipFill>
        <p:spPr>
          <a:xfrm>
            <a:off x="793751" y="1068493"/>
            <a:ext cx="7555865" cy="5682827"/>
          </a:xfrm>
          <a:prstGeom prst="rect">
            <a:avLst/>
          </a:prstGeom>
        </p:spPr>
      </p:pic>
    </p:spTree>
    <p:extLst>
      <p:ext uri="{BB962C8B-B14F-4D97-AF65-F5344CB8AC3E}">
        <p14:creationId xmlns:p14="http://schemas.microsoft.com/office/powerpoint/2010/main" val="3060222927"/>
      </p:ext>
    </p:extLst>
  </p:cSld>
  <p:clrMapOvr>
    <a:masterClrMapping/>
  </p:clrMapOvr>
  <mc:AlternateContent xmlns:mc="http://schemas.openxmlformats.org/markup-compatibility/2006" xmlns:p14="http://schemas.microsoft.com/office/powerpoint/2010/main">
    <mc:Choice Requires="p14">
      <p:transition spd="slow" p14:dur="1600" advTm="3000">
        <p:blinds dir="vert"/>
      </p:transition>
    </mc:Choice>
    <mc:Fallback xmlns="">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9" y="281167"/>
            <a:ext cx="2299027" cy="369332"/>
          </a:xfrm>
          <a:prstGeom prst="rect">
            <a:avLst/>
          </a:prstGeom>
          <a:noFill/>
        </p:spPr>
        <p:txBody>
          <a:bodyPr wrap="none" rtlCol="0">
            <a:spAutoFit/>
          </a:bodyPr>
          <a:lstStyle/>
          <a:p>
            <a:pPr algn="l"/>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visio</a:t>
            </a:r>
            <a:r>
              <a:rPr lang="zh-CN" dirty="0">
                <a:solidFill>
                  <a:schemeClr val="tx1">
                    <a:lumMod val="85000"/>
                    <a:lumOff val="15000"/>
                  </a:schemeClr>
                </a:solidFill>
                <a:latin typeface="微软雅黑" panose="020B0503020204020204" pitchFamily="34" charset="-122"/>
                <a:ea typeface="微软雅黑" panose="020B0503020204020204" pitchFamily="34" charset="-122"/>
              </a:rPr>
              <a:t>界面及绘制的图</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6" name="图片 5" descr="15141256-f18714c58b5b4458ab48eba60ac9fd0a"/>
          <p:cNvPicPr>
            <a:picLocks noChangeAspect="1"/>
          </p:cNvPicPr>
          <p:nvPr/>
        </p:nvPicPr>
        <p:blipFill>
          <a:blip r:embed="rId5"/>
          <a:stretch>
            <a:fillRect/>
          </a:stretch>
        </p:blipFill>
        <p:spPr>
          <a:xfrm>
            <a:off x="3719196" y="3327401"/>
            <a:ext cx="5582285" cy="3494193"/>
          </a:xfrm>
          <a:prstGeom prst="rect">
            <a:avLst/>
          </a:prstGeom>
        </p:spPr>
      </p:pic>
      <p:pic>
        <p:nvPicPr>
          <p:cNvPr id="7" name="图片 6" descr="20150706105431734"/>
          <p:cNvPicPr>
            <a:picLocks noChangeAspect="1"/>
          </p:cNvPicPr>
          <p:nvPr/>
        </p:nvPicPr>
        <p:blipFill>
          <a:blip r:embed="rId6"/>
          <a:stretch>
            <a:fillRect/>
          </a:stretch>
        </p:blipFill>
        <p:spPr>
          <a:xfrm>
            <a:off x="450215" y="1107441"/>
            <a:ext cx="3501390" cy="3797300"/>
          </a:xfrm>
          <a:prstGeom prst="rect">
            <a:avLst/>
          </a:prstGeom>
        </p:spPr>
      </p:pic>
    </p:spTree>
    <p:extLst>
      <p:ext uri="{BB962C8B-B14F-4D97-AF65-F5344CB8AC3E}">
        <p14:creationId xmlns:p14="http://schemas.microsoft.com/office/powerpoint/2010/main" val="3351721834"/>
      </p:ext>
    </p:extLst>
  </p:cSld>
  <p:clrMapOvr>
    <a:masterClrMapping/>
  </p:clrMapOvr>
  <mc:AlternateContent xmlns:mc="http://schemas.openxmlformats.org/markup-compatibility/2006" xmlns:p14="http://schemas.microsoft.com/office/powerpoint/2010/main">
    <mc:Choice Requires="p14">
      <p:transition spd="slow" p14:dur="1600" advTm="3000">
        <p:blinds dir="vert"/>
      </p:transition>
    </mc:Choice>
    <mc:Fallback xmlns="">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组合 3"/>
          <p:cNvGrpSpPr/>
          <p:nvPr>
            <p:custDataLst>
              <p:tags r:id="rId1"/>
            </p:custDataLst>
          </p:nvPr>
        </p:nvGrpSpPr>
        <p:grpSpPr>
          <a:xfrm>
            <a:off x="0" y="1028733"/>
            <a:ext cx="9144000" cy="5848933"/>
            <a:chOff x="0" y="771550"/>
            <a:chExt cx="9144000" cy="4386700"/>
          </a:xfrm>
        </p:grpSpPr>
        <p:sp>
          <p:nvSpPr>
            <p:cNvPr id="2" name="PA_KSO_Shape"/>
            <p:cNvSpPr/>
            <p:nvPr>
              <p:custDataLst>
                <p:tags r:id="rId4"/>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 name="PA_KSO_Shape"/>
            <p:cNvSpPr/>
            <p:nvPr>
              <p:custDataLst>
                <p:tags r:id="rId5"/>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5" name="PA_文本框 4"/>
          <p:cNvSpPr txBox="1"/>
          <p:nvPr>
            <p:custDataLst>
              <p:tags r:id="rId2"/>
            </p:custDataLst>
          </p:nvPr>
        </p:nvSpPr>
        <p:spPr>
          <a:xfrm>
            <a:off x="4499992" y="2544410"/>
            <a:ext cx="2771913" cy="584775"/>
          </a:xfrm>
          <a:prstGeom prst="rect">
            <a:avLst/>
          </a:prstGeom>
          <a:noFill/>
        </p:spPr>
        <p:txBody>
          <a:bodyPr wrap="none" rtlCol="0">
            <a:spAutoFit/>
          </a:bodyPr>
          <a:lstStyle/>
          <a:p>
            <a:pPr algn="l"/>
            <a:r>
              <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rPr>
              <a:t>简述</a:t>
            </a:r>
            <a:r>
              <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rPr>
              <a:t>star UML</a:t>
            </a:r>
          </a:p>
        </p:txBody>
      </p:sp>
      <p:grpSp>
        <p:nvGrpSpPr>
          <p:cNvPr id="7" name="PA_组合 6"/>
          <p:cNvGrpSpPr/>
          <p:nvPr>
            <p:custDataLst>
              <p:tags r:id="rId3"/>
            </p:custDataLst>
          </p:nvPr>
        </p:nvGrpSpPr>
        <p:grpSpPr>
          <a:xfrm>
            <a:off x="3048094" y="2258592"/>
            <a:ext cx="1012231" cy="1349641"/>
            <a:chOff x="4211960" y="697241"/>
            <a:chExt cx="720080" cy="720080"/>
          </a:xfrm>
        </p:grpSpPr>
        <p:sp>
          <p:nvSpPr>
            <p:cNvPr id="8" name="椭圆 7"/>
            <p:cNvSpPr/>
            <p:nvPr/>
          </p:nvSpPr>
          <p:spPr>
            <a:xfrm>
              <a:off x="4211960" y="697241"/>
              <a:ext cx="720080" cy="720080"/>
            </a:xfrm>
            <a:prstGeom prst="ellipse">
              <a:avLst/>
            </a:prstGeom>
            <a:solidFill>
              <a:srgbClr val="FC6D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KSO_Shape"/>
            <p:cNvSpPr/>
            <p:nvPr/>
          </p:nvSpPr>
          <p:spPr bwMode="auto">
            <a:xfrm>
              <a:off x="4415138" y="903462"/>
              <a:ext cx="313724" cy="307637"/>
            </a:xfrm>
            <a:custGeom>
              <a:avLst/>
              <a:gdLst>
                <a:gd name="T0" fmla="*/ 418516 w 2779"/>
                <a:gd name="T1" fmla="*/ 0 h 2723"/>
                <a:gd name="T2" fmla="*/ 60251 w 2779"/>
                <a:gd name="T3" fmla="*/ 0 h 2723"/>
                <a:gd name="T4" fmla="*/ 0 w 2779"/>
                <a:gd name="T5" fmla="*/ 59661 h 2723"/>
                <a:gd name="T6" fmla="*/ 0 w 2779"/>
                <a:gd name="T7" fmla="*/ 411792 h 2723"/>
                <a:gd name="T8" fmla="*/ 60251 w 2779"/>
                <a:gd name="T9" fmla="*/ 471453 h 2723"/>
                <a:gd name="T10" fmla="*/ 418516 w 2779"/>
                <a:gd name="T11" fmla="*/ 471453 h 2723"/>
                <a:gd name="T12" fmla="*/ 478119 w 2779"/>
                <a:gd name="T13" fmla="*/ 411792 h 2723"/>
                <a:gd name="T14" fmla="*/ 478119 w 2779"/>
                <a:gd name="T15" fmla="*/ 59661 h 2723"/>
                <a:gd name="T16" fmla="*/ 418516 w 2779"/>
                <a:gd name="T17" fmla="*/ 0 h 2723"/>
                <a:gd name="T18" fmla="*/ 418516 w 2779"/>
                <a:gd name="T19" fmla="*/ 651085 h 2723"/>
                <a:gd name="T20" fmla="*/ 60251 w 2779"/>
                <a:gd name="T21" fmla="*/ 651085 h 2723"/>
                <a:gd name="T22" fmla="*/ 0 w 2779"/>
                <a:gd name="T23" fmla="*/ 710747 h 2723"/>
                <a:gd name="T24" fmla="*/ 0 w 2779"/>
                <a:gd name="T25" fmla="*/ 1055095 h 2723"/>
                <a:gd name="T26" fmla="*/ 60251 w 2779"/>
                <a:gd name="T27" fmla="*/ 1114757 h 2723"/>
                <a:gd name="T28" fmla="*/ 418516 w 2779"/>
                <a:gd name="T29" fmla="*/ 1114757 h 2723"/>
                <a:gd name="T30" fmla="*/ 478119 w 2779"/>
                <a:gd name="T31" fmla="*/ 1055095 h 2723"/>
                <a:gd name="T32" fmla="*/ 478119 w 2779"/>
                <a:gd name="T33" fmla="*/ 710747 h 2723"/>
                <a:gd name="T34" fmla="*/ 418516 w 2779"/>
                <a:gd name="T35" fmla="*/ 651085 h 2723"/>
                <a:gd name="T36" fmla="*/ 418516 w 2779"/>
                <a:gd name="T37" fmla="*/ 1294389 h 2723"/>
                <a:gd name="T38" fmla="*/ 60251 w 2779"/>
                <a:gd name="T39" fmla="*/ 1294389 h 2723"/>
                <a:gd name="T40" fmla="*/ 0 w 2779"/>
                <a:gd name="T41" fmla="*/ 1354698 h 2723"/>
                <a:gd name="T42" fmla="*/ 0 w 2779"/>
                <a:gd name="T43" fmla="*/ 1706181 h 2723"/>
                <a:gd name="T44" fmla="*/ 60251 w 2779"/>
                <a:gd name="T45" fmla="*/ 1765842 h 2723"/>
                <a:gd name="T46" fmla="*/ 418516 w 2779"/>
                <a:gd name="T47" fmla="*/ 1765842 h 2723"/>
                <a:gd name="T48" fmla="*/ 478119 w 2779"/>
                <a:gd name="T49" fmla="*/ 1706181 h 2723"/>
                <a:gd name="T50" fmla="*/ 478119 w 2779"/>
                <a:gd name="T51" fmla="*/ 1354698 h 2723"/>
                <a:gd name="T52" fmla="*/ 418516 w 2779"/>
                <a:gd name="T53" fmla="*/ 1294389 h 2723"/>
                <a:gd name="T54" fmla="*/ 1740794 w 2779"/>
                <a:gd name="T55" fmla="*/ 0 h 2723"/>
                <a:gd name="T56" fmla="*/ 702926 w 2779"/>
                <a:gd name="T57" fmla="*/ 0 h 2723"/>
                <a:gd name="T58" fmla="*/ 643323 w 2779"/>
                <a:gd name="T59" fmla="*/ 59661 h 2723"/>
                <a:gd name="T60" fmla="*/ 643323 w 2779"/>
                <a:gd name="T61" fmla="*/ 411792 h 2723"/>
                <a:gd name="T62" fmla="*/ 702926 w 2779"/>
                <a:gd name="T63" fmla="*/ 471453 h 2723"/>
                <a:gd name="T64" fmla="*/ 1740794 w 2779"/>
                <a:gd name="T65" fmla="*/ 471453 h 2723"/>
                <a:gd name="T66" fmla="*/ 1800397 w 2779"/>
                <a:gd name="T67" fmla="*/ 411792 h 2723"/>
                <a:gd name="T68" fmla="*/ 1800397 w 2779"/>
                <a:gd name="T69" fmla="*/ 59661 h 2723"/>
                <a:gd name="T70" fmla="*/ 1740794 w 2779"/>
                <a:gd name="T71" fmla="*/ 0 h 2723"/>
                <a:gd name="T72" fmla="*/ 1740794 w 2779"/>
                <a:gd name="T73" fmla="*/ 651085 h 2723"/>
                <a:gd name="T74" fmla="*/ 702926 w 2779"/>
                <a:gd name="T75" fmla="*/ 651085 h 2723"/>
                <a:gd name="T76" fmla="*/ 643323 w 2779"/>
                <a:gd name="T77" fmla="*/ 710747 h 2723"/>
                <a:gd name="T78" fmla="*/ 643323 w 2779"/>
                <a:gd name="T79" fmla="*/ 1055095 h 2723"/>
                <a:gd name="T80" fmla="*/ 702926 w 2779"/>
                <a:gd name="T81" fmla="*/ 1114757 h 2723"/>
                <a:gd name="T82" fmla="*/ 1740794 w 2779"/>
                <a:gd name="T83" fmla="*/ 1114757 h 2723"/>
                <a:gd name="T84" fmla="*/ 1800397 w 2779"/>
                <a:gd name="T85" fmla="*/ 1055095 h 2723"/>
                <a:gd name="T86" fmla="*/ 1800397 w 2779"/>
                <a:gd name="T87" fmla="*/ 710747 h 2723"/>
                <a:gd name="T88" fmla="*/ 1740794 w 2779"/>
                <a:gd name="T89" fmla="*/ 651085 h 2723"/>
                <a:gd name="T90" fmla="*/ 1740794 w 2779"/>
                <a:gd name="T91" fmla="*/ 1294389 h 2723"/>
                <a:gd name="T92" fmla="*/ 702926 w 2779"/>
                <a:gd name="T93" fmla="*/ 1294389 h 2723"/>
                <a:gd name="T94" fmla="*/ 643323 w 2779"/>
                <a:gd name="T95" fmla="*/ 1354698 h 2723"/>
                <a:gd name="T96" fmla="*/ 643323 w 2779"/>
                <a:gd name="T97" fmla="*/ 1706181 h 2723"/>
                <a:gd name="T98" fmla="*/ 702926 w 2779"/>
                <a:gd name="T99" fmla="*/ 1765842 h 2723"/>
                <a:gd name="T100" fmla="*/ 1740794 w 2779"/>
                <a:gd name="T101" fmla="*/ 1765842 h 2723"/>
                <a:gd name="T102" fmla="*/ 1800397 w 2779"/>
                <a:gd name="T103" fmla="*/ 1706181 h 2723"/>
                <a:gd name="T104" fmla="*/ 1800397 w 2779"/>
                <a:gd name="T105" fmla="*/ 1354698 h 2723"/>
                <a:gd name="T106" fmla="*/ 1740794 w 2779"/>
                <a:gd name="T107" fmla="*/ 1294389 h 272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779" h="2723">
                  <a:moveTo>
                    <a:pt x="646" y="0"/>
                  </a:moveTo>
                  <a:cubicBezTo>
                    <a:pt x="93" y="0"/>
                    <a:pt x="93" y="0"/>
                    <a:pt x="93" y="0"/>
                  </a:cubicBezTo>
                  <a:cubicBezTo>
                    <a:pt x="42" y="0"/>
                    <a:pt x="0" y="41"/>
                    <a:pt x="0" y="92"/>
                  </a:cubicBezTo>
                  <a:cubicBezTo>
                    <a:pt x="0" y="635"/>
                    <a:pt x="0" y="635"/>
                    <a:pt x="0" y="635"/>
                  </a:cubicBezTo>
                  <a:cubicBezTo>
                    <a:pt x="0" y="686"/>
                    <a:pt x="42" y="727"/>
                    <a:pt x="93" y="727"/>
                  </a:cubicBezTo>
                  <a:cubicBezTo>
                    <a:pt x="646" y="727"/>
                    <a:pt x="646" y="727"/>
                    <a:pt x="646" y="727"/>
                  </a:cubicBezTo>
                  <a:cubicBezTo>
                    <a:pt x="697" y="727"/>
                    <a:pt x="738" y="686"/>
                    <a:pt x="738" y="635"/>
                  </a:cubicBezTo>
                  <a:cubicBezTo>
                    <a:pt x="738" y="92"/>
                    <a:pt x="738" y="92"/>
                    <a:pt x="738" y="92"/>
                  </a:cubicBezTo>
                  <a:cubicBezTo>
                    <a:pt x="738" y="41"/>
                    <a:pt x="697" y="0"/>
                    <a:pt x="646" y="0"/>
                  </a:cubicBezTo>
                  <a:close/>
                  <a:moveTo>
                    <a:pt x="646" y="1004"/>
                  </a:moveTo>
                  <a:cubicBezTo>
                    <a:pt x="93" y="1004"/>
                    <a:pt x="93" y="1004"/>
                    <a:pt x="93" y="1004"/>
                  </a:cubicBezTo>
                  <a:cubicBezTo>
                    <a:pt x="42" y="1004"/>
                    <a:pt x="0" y="1045"/>
                    <a:pt x="0" y="1096"/>
                  </a:cubicBezTo>
                  <a:cubicBezTo>
                    <a:pt x="0" y="1627"/>
                    <a:pt x="0" y="1627"/>
                    <a:pt x="0" y="1627"/>
                  </a:cubicBezTo>
                  <a:cubicBezTo>
                    <a:pt x="0" y="1678"/>
                    <a:pt x="42" y="1719"/>
                    <a:pt x="93" y="1719"/>
                  </a:cubicBezTo>
                  <a:cubicBezTo>
                    <a:pt x="646" y="1719"/>
                    <a:pt x="646" y="1719"/>
                    <a:pt x="646" y="1719"/>
                  </a:cubicBezTo>
                  <a:cubicBezTo>
                    <a:pt x="697" y="1719"/>
                    <a:pt x="738" y="1678"/>
                    <a:pt x="738" y="1627"/>
                  </a:cubicBezTo>
                  <a:cubicBezTo>
                    <a:pt x="738" y="1096"/>
                    <a:pt x="738" y="1096"/>
                    <a:pt x="738" y="1096"/>
                  </a:cubicBezTo>
                  <a:cubicBezTo>
                    <a:pt x="738" y="1045"/>
                    <a:pt x="697" y="1004"/>
                    <a:pt x="646" y="1004"/>
                  </a:cubicBezTo>
                  <a:close/>
                  <a:moveTo>
                    <a:pt x="646" y="1996"/>
                  </a:moveTo>
                  <a:cubicBezTo>
                    <a:pt x="93" y="1996"/>
                    <a:pt x="93" y="1996"/>
                    <a:pt x="93" y="1996"/>
                  </a:cubicBezTo>
                  <a:cubicBezTo>
                    <a:pt x="42" y="1996"/>
                    <a:pt x="0" y="2037"/>
                    <a:pt x="0" y="2089"/>
                  </a:cubicBezTo>
                  <a:cubicBezTo>
                    <a:pt x="0" y="2631"/>
                    <a:pt x="0" y="2631"/>
                    <a:pt x="0" y="2631"/>
                  </a:cubicBezTo>
                  <a:cubicBezTo>
                    <a:pt x="0" y="2682"/>
                    <a:pt x="42" y="2723"/>
                    <a:pt x="93" y="2723"/>
                  </a:cubicBezTo>
                  <a:cubicBezTo>
                    <a:pt x="646" y="2723"/>
                    <a:pt x="646" y="2723"/>
                    <a:pt x="646" y="2723"/>
                  </a:cubicBezTo>
                  <a:cubicBezTo>
                    <a:pt x="697" y="2723"/>
                    <a:pt x="738" y="2682"/>
                    <a:pt x="738" y="2631"/>
                  </a:cubicBezTo>
                  <a:cubicBezTo>
                    <a:pt x="738" y="2089"/>
                    <a:pt x="738" y="2089"/>
                    <a:pt x="738" y="2089"/>
                  </a:cubicBezTo>
                  <a:cubicBezTo>
                    <a:pt x="738" y="2037"/>
                    <a:pt x="697" y="1996"/>
                    <a:pt x="646" y="1996"/>
                  </a:cubicBezTo>
                  <a:close/>
                  <a:moveTo>
                    <a:pt x="2687" y="0"/>
                  </a:moveTo>
                  <a:cubicBezTo>
                    <a:pt x="1085" y="0"/>
                    <a:pt x="1085" y="0"/>
                    <a:pt x="1085" y="0"/>
                  </a:cubicBezTo>
                  <a:cubicBezTo>
                    <a:pt x="1034" y="0"/>
                    <a:pt x="993" y="41"/>
                    <a:pt x="993" y="92"/>
                  </a:cubicBezTo>
                  <a:cubicBezTo>
                    <a:pt x="993" y="635"/>
                    <a:pt x="993" y="635"/>
                    <a:pt x="993" y="635"/>
                  </a:cubicBezTo>
                  <a:cubicBezTo>
                    <a:pt x="993" y="686"/>
                    <a:pt x="1034" y="727"/>
                    <a:pt x="1085" y="727"/>
                  </a:cubicBezTo>
                  <a:cubicBezTo>
                    <a:pt x="2687" y="727"/>
                    <a:pt x="2687" y="727"/>
                    <a:pt x="2687" y="727"/>
                  </a:cubicBezTo>
                  <a:cubicBezTo>
                    <a:pt x="2738" y="727"/>
                    <a:pt x="2779" y="686"/>
                    <a:pt x="2779" y="635"/>
                  </a:cubicBezTo>
                  <a:cubicBezTo>
                    <a:pt x="2779" y="92"/>
                    <a:pt x="2779" y="92"/>
                    <a:pt x="2779" y="92"/>
                  </a:cubicBezTo>
                  <a:cubicBezTo>
                    <a:pt x="2779" y="41"/>
                    <a:pt x="2738" y="0"/>
                    <a:pt x="2687" y="0"/>
                  </a:cubicBezTo>
                  <a:close/>
                  <a:moveTo>
                    <a:pt x="2687" y="1004"/>
                  </a:moveTo>
                  <a:cubicBezTo>
                    <a:pt x="1085" y="1004"/>
                    <a:pt x="1085" y="1004"/>
                    <a:pt x="1085" y="1004"/>
                  </a:cubicBezTo>
                  <a:cubicBezTo>
                    <a:pt x="1034" y="1004"/>
                    <a:pt x="993" y="1045"/>
                    <a:pt x="993" y="1096"/>
                  </a:cubicBezTo>
                  <a:cubicBezTo>
                    <a:pt x="993" y="1627"/>
                    <a:pt x="993" y="1627"/>
                    <a:pt x="993" y="1627"/>
                  </a:cubicBezTo>
                  <a:cubicBezTo>
                    <a:pt x="993" y="1678"/>
                    <a:pt x="1034" y="1719"/>
                    <a:pt x="1085" y="1719"/>
                  </a:cubicBezTo>
                  <a:cubicBezTo>
                    <a:pt x="2687" y="1719"/>
                    <a:pt x="2687" y="1719"/>
                    <a:pt x="2687" y="1719"/>
                  </a:cubicBezTo>
                  <a:cubicBezTo>
                    <a:pt x="2738" y="1719"/>
                    <a:pt x="2779" y="1678"/>
                    <a:pt x="2779" y="1627"/>
                  </a:cubicBezTo>
                  <a:cubicBezTo>
                    <a:pt x="2779" y="1096"/>
                    <a:pt x="2779" y="1096"/>
                    <a:pt x="2779" y="1096"/>
                  </a:cubicBezTo>
                  <a:cubicBezTo>
                    <a:pt x="2779" y="1045"/>
                    <a:pt x="2738" y="1004"/>
                    <a:pt x="2687" y="1004"/>
                  </a:cubicBezTo>
                  <a:close/>
                  <a:moveTo>
                    <a:pt x="2687" y="1996"/>
                  </a:moveTo>
                  <a:cubicBezTo>
                    <a:pt x="1085" y="1996"/>
                    <a:pt x="1085" y="1996"/>
                    <a:pt x="1085" y="1996"/>
                  </a:cubicBezTo>
                  <a:cubicBezTo>
                    <a:pt x="1034" y="1996"/>
                    <a:pt x="993" y="2037"/>
                    <a:pt x="993" y="2089"/>
                  </a:cubicBezTo>
                  <a:cubicBezTo>
                    <a:pt x="993" y="2631"/>
                    <a:pt x="993" y="2631"/>
                    <a:pt x="993" y="2631"/>
                  </a:cubicBezTo>
                  <a:cubicBezTo>
                    <a:pt x="993" y="2682"/>
                    <a:pt x="1034" y="2723"/>
                    <a:pt x="1085" y="2723"/>
                  </a:cubicBezTo>
                  <a:cubicBezTo>
                    <a:pt x="2687" y="2723"/>
                    <a:pt x="2687" y="2723"/>
                    <a:pt x="2687" y="2723"/>
                  </a:cubicBezTo>
                  <a:cubicBezTo>
                    <a:pt x="2738" y="2723"/>
                    <a:pt x="2779" y="2682"/>
                    <a:pt x="2779" y="2631"/>
                  </a:cubicBezTo>
                  <a:cubicBezTo>
                    <a:pt x="2779" y="2089"/>
                    <a:pt x="2779" y="2089"/>
                    <a:pt x="2779" y="2089"/>
                  </a:cubicBezTo>
                  <a:cubicBezTo>
                    <a:pt x="2779" y="2037"/>
                    <a:pt x="2738" y="1996"/>
                    <a:pt x="2687" y="1996"/>
                  </a:cubicBezTo>
                  <a:close/>
                </a:path>
              </a:pathLst>
            </a:custGeom>
            <a:solidFill>
              <a:schemeClr val="bg1"/>
            </a:solidFill>
            <a:ln>
              <a:noFill/>
            </a:ln>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spTree>
    <p:extLst>
      <p:ext uri="{BB962C8B-B14F-4D97-AF65-F5344CB8AC3E}">
        <p14:creationId xmlns:p14="http://schemas.microsoft.com/office/powerpoint/2010/main" val="3233301760"/>
      </p:ext>
    </p:extLst>
  </p:cSld>
  <p:clrMapOvr>
    <a:masterClrMapping/>
  </p:clrMapOvr>
  <mc:AlternateContent xmlns:mc="http://schemas.openxmlformats.org/markup-compatibility/2006" xmlns:p14="http://schemas.microsoft.com/office/powerpoint/2010/main">
    <mc:Choice Requires="p14">
      <p:transition spd="med" p14:dur="700" advTm="1500">
        <p:fade/>
      </p:transition>
    </mc:Choice>
    <mc:Fallback xmlns="">
      <p:transition spd="med" advTm="1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3" presetClass="entr" presetSubtype="16" fill="hold" nodeType="withEffect">
                                  <p:stCondLst>
                                    <p:cond delay="50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childTnLst>
                                </p:cTn>
                              </p:par>
                              <p:par>
                                <p:cTn id="12" presetID="22" presetClass="entr" presetSubtype="8" fill="hold" grpId="0" nodeType="withEffect">
                                  <p:stCondLst>
                                    <p:cond delay="100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646331" cy="369332"/>
          </a:xfrm>
          <a:prstGeom prst="rect">
            <a:avLst/>
          </a:prstGeom>
          <a:noFill/>
        </p:spPr>
        <p:txBody>
          <a:bodyPr wrap="none" rtlCol="0">
            <a:spAutoFit/>
          </a:bodyPr>
          <a:lstStyle/>
          <a:p>
            <a:r>
              <a:rPr lang="zh-CN" dirty="0">
                <a:solidFill>
                  <a:schemeClr val="tx1">
                    <a:lumMod val="85000"/>
                    <a:lumOff val="15000"/>
                  </a:schemeClr>
                </a:solidFill>
                <a:latin typeface="微软雅黑" panose="020B0503020204020204" pitchFamily="34" charset="-122"/>
                <a:ea typeface="微软雅黑" panose="020B0503020204020204" pitchFamily="34" charset="-122"/>
              </a:rPr>
              <a:t>概述</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3"/>
            </p:custDataLst>
          </p:nvPr>
        </p:nvSpPr>
        <p:spPr>
          <a:xfrm>
            <a:off x="1322705" y="1350434"/>
            <a:ext cx="6903720" cy="46166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StarUML是一款开放源码的UML开发工具，是由韩国公司主导开发出来的产品，可以直接到StarUML网站下载。可以用来创建UML类图。</a:t>
            </a:r>
          </a:p>
        </p:txBody>
      </p:sp>
      <p:sp>
        <p:nvSpPr>
          <p:cNvPr id="9" name="PA_文本框 6"/>
          <p:cNvSpPr txBox="1"/>
          <p:nvPr>
            <p:custDataLst>
              <p:tags r:id="rId4"/>
            </p:custDataLst>
          </p:nvPr>
        </p:nvSpPr>
        <p:spPr>
          <a:xfrm>
            <a:off x="1322705" y="2343574"/>
            <a:ext cx="2029460" cy="138499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StarUML(简称SU)，是一种创建UML类图，生成类图和其他类型的统一建模语言(UML)图表的工具。StarUML是一个开源项目之一发展快、灵活、可扩展性强.</a:t>
            </a:r>
          </a:p>
        </p:txBody>
      </p:sp>
      <p:grpSp>
        <p:nvGrpSpPr>
          <p:cNvPr id="11" name="PA_组合 6"/>
          <p:cNvGrpSpPr/>
          <p:nvPr>
            <p:custDataLst>
              <p:tags r:id="rId5"/>
            </p:custDataLst>
          </p:nvPr>
        </p:nvGrpSpPr>
        <p:grpSpPr>
          <a:xfrm>
            <a:off x="511424" y="1477512"/>
            <a:ext cx="938032" cy="1250709"/>
            <a:chOff x="4202439" y="1314688"/>
            <a:chExt cx="938032" cy="938032"/>
          </a:xfrm>
        </p:grpSpPr>
        <p:sp>
          <p:nvSpPr>
            <p:cNvPr id="12" name="饼形 11"/>
            <p:cNvSpPr/>
            <p:nvPr/>
          </p:nvSpPr>
          <p:spPr>
            <a:xfrm rot="18000000">
              <a:off x="4202439" y="1314688"/>
              <a:ext cx="938032" cy="938032"/>
            </a:xfrm>
            <a:prstGeom prst="pie">
              <a:avLst>
                <a:gd name="adj1" fmla="val 16200000"/>
                <a:gd name="adj2" fmla="val 1800000"/>
              </a:avLst>
            </a:prstGeom>
            <a:solidFill>
              <a:srgbClr val="FC6D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文本框 4506"/>
            <p:cNvSpPr txBox="1"/>
            <p:nvPr/>
          </p:nvSpPr>
          <p:spPr>
            <a:xfrm>
              <a:off x="4428440" y="1364266"/>
              <a:ext cx="486030" cy="300083"/>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01</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3" name="PA_组合 7"/>
          <p:cNvGrpSpPr/>
          <p:nvPr>
            <p:custDataLst>
              <p:tags r:id="rId6"/>
            </p:custDataLst>
          </p:nvPr>
        </p:nvGrpSpPr>
        <p:grpSpPr>
          <a:xfrm>
            <a:off x="478404" y="2472267"/>
            <a:ext cx="938032" cy="1250709"/>
            <a:chOff x="4102984" y="2467893"/>
            <a:chExt cx="938032" cy="938032"/>
          </a:xfrm>
        </p:grpSpPr>
        <p:sp>
          <p:nvSpPr>
            <p:cNvPr id="24" name="饼形 23"/>
            <p:cNvSpPr/>
            <p:nvPr/>
          </p:nvSpPr>
          <p:spPr>
            <a:xfrm rot="18000000">
              <a:off x="4102984" y="2467893"/>
              <a:ext cx="938032" cy="938032"/>
            </a:xfrm>
            <a:prstGeom prst="pie">
              <a:avLst>
                <a:gd name="adj1" fmla="val 16200000"/>
                <a:gd name="adj2" fmla="val 1800000"/>
              </a:avLst>
            </a:prstGeom>
            <a:solidFill>
              <a:srgbClr val="FBC6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文本框 4506"/>
            <p:cNvSpPr txBox="1"/>
            <p:nvPr/>
          </p:nvSpPr>
          <p:spPr>
            <a:xfrm>
              <a:off x="4328985" y="2517471"/>
              <a:ext cx="486030" cy="300083"/>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02</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pic>
        <p:nvPicPr>
          <p:cNvPr id="4" name="图片 3"/>
          <p:cNvPicPr>
            <a:picLocks noChangeAspect="1"/>
          </p:cNvPicPr>
          <p:nvPr/>
        </p:nvPicPr>
        <p:blipFill>
          <a:blip r:embed="rId9"/>
          <a:stretch>
            <a:fillRect/>
          </a:stretch>
        </p:blipFill>
        <p:spPr>
          <a:xfrm>
            <a:off x="3484246" y="2343573"/>
            <a:ext cx="5337175" cy="4246880"/>
          </a:xfrm>
          <a:prstGeom prst="rect">
            <a:avLst/>
          </a:prstGeom>
        </p:spPr>
      </p:pic>
    </p:spTree>
    <p:extLst>
      <p:ext uri="{BB962C8B-B14F-4D97-AF65-F5344CB8AC3E}">
        <p14:creationId xmlns:p14="http://schemas.microsoft.com/office/powerpoint/2010/main" val="3088914420"/>
      </p:ext>
    </p:extLst>
  </p:cSld>
  <p:clrMapOvr>
    <a:masterClrMapping/>
  </p:clrMapOvr>
  <mc:AlternateContent xmlns:mc="http://schemas.openxmlformats.org/markup-compatibility/2006" xmlns:p14="http://schemas.microsoft.com/office/powerpoint/2010/main">
    <mc:Choice Requires="p14">
      <p:transition spd="slow" p14:dur="3000" advTm="5000">
        <p14:shred/>
      </p:transition>
    </mc:Choice>
    <mc:Fallback xmlns="">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 presetClass="entr" presetSubtype="6" fill="hold" nodeType="withEffect">
                                  <p:stCondLst>
                                    <p:cond delay="200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1+#ppt_w/2"/>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par>
                                <p:cTn id="15" presetID="22" presetClass="entr" presetSubtype="8" fill="hold" grpId="0" nodeType="withEffect">
                                  <p:stCondLst>
                                    <p:cond delay="250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par>
                                <p:cTn id="18" presetID="2" presetClass="entr" presetSubtype="6" fill="hold" nodeType="withEffect">
                                  <p:stCondLst>
                                    <p:cond delay="300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500" fill="hold"/>
                                        <p:tgtEl>
                                          <p:spTgt spid="23"/>
                                        </p:tgtEl>
                                        <p:attrNameLst>
                                          <p:attrName>ppt_x</p:attrName>
                                        </p:attrNameLst>
                                      </p:cBhvr>
                                      <p:tavLst>
                                        <p:tav tm="0">
                                          <p:val>
                                            <p:strVal val="1+#ppt_w/2"/>
                                          </p:val>
                                        </p:tav>
                                        <p:tav tm="100000">
                                          <p:val>
                                            <p:strVal val="#ppt_x"/>
                                          </p:val>
                                        </p:tav>
                                      </p:tavLst>
                                    </p:anim>
                                    <p:anim calcmode="lin" valueType="num">
                                      <p:cBhvr additive="base">
                                        <p:cTn id="21" dur="500" fill="hold"/>
                                        <p:tgtEl>
                                          <p:spTgt spid="23"/>
                                        </p:tgtEl>
                                        <p:attrNameLst>
                                          <p:attrName>ppt_y</p:attrName>
                                        </p:attrNameLst>
                                      </p:cBhvr>
                                      <p:tavLst>
                                        <p:tav tm="0">
                                          <p:val>
                                            <p:strVal val="1+#ppt_h/2"/>
                                          </p:val>
                                        </p:tav>
                                        <p:tav tm="100000">
                                          <p:val>
                                            <p:strVal val="#ppt_y"/>
                                          </p:val>
                                        </p:tav>
                                      </p:tavLst>
                                    </p:anim>
                                  </p:childTnLst>
                                </p:cTn>
                              </p:par>
                              <p:par>
                                <p:cTn id="22" presetID="22" presetClass="entr" presetSubtype="8" fill="hold" grpId="0" nodeType="withEffect">
                                  <p:stCondLst>
                                    <p:cond delay="350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646331" cy="369332"/>
          </a:xfrm>
          <a:prstGeom prst="rect">
            <a:avLst/>
          </a:prstGeom>
          <a:noFill/>
        </p:spPr>
        <p:txBody>
          <a:bodyPr wrap="none" rtlCol="0">
            <a:spAutoFit/>
          </a:bodyPr>
          <a:lstStyle/>
          <a:p>
            <a:r>
              <a:rPr lang="zh-CN" dirty="0">
                <a:solidFill>
                  <a:schemeClr val="tx1">
                    <a:lumMod val="85000"/>
                    <a:lumOff val="15000"/>
                  </a:schemeClr>
                </a:solidFill>
                <a:latin typeface="微软雅黑" panose="020B0503020204020204" pitchFamily="34" charset="-122"/>
                <a:ea typeface="微软雅黑" panose="020B0503020204020204" pitchFamily="34" charset="-122"/>
              </a:rPr>
              <a:t>特点</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3"/>
            </p:custDataLst>
          </p:nvPr>
        </p:nvSpPr>
        <p:spPr>
          <a:xfrm>
            <a:off x="1355090" y="971127"/>
            <a:ext cx="7477760" cy="892552"/>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可绘制</a:t>
            </a:r>
            <a:r>
              <a:rPr lang="en-US" altLang="zh-CN"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中的常用图</a:t>
            </a:r>
          </a:p>
          <a:p>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UML2.0</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分为两大类：结构图和行为图总计共</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13</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种，结构图对于用系统的静态结构建模，包括类图、组合结构图、构件图、部署图、对象图和包图；行为图用于对系统的动态行为建模，包括示例图、交互图（顺序图、通信图、交互概览图、计时图）、活动图和状态机图。</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可支持这些图的绘制</a:t>
            </a:r>
          </a:p>
        </p:txBody>
      </p:sp>
      <p:sp>
        <p:nvSpPr>
          <p:cNvPr id="9" name="PA_文本框 6"/>
          <p:cNvSpPr txBox="1"/>
          <p:nvPr>
            <p:custDataLst>
              <p:tags r:id="rId4"/>
            </p:custDataLst>
          </p:nvPr>
        </p:nvSpPr>
        <p:spPr>
          <a:xfrm>
            <a:off x="1344930" y="2373207"/>
            <a:ext cx="6088380" cy="523220"/>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完全免费</a:t>
            </a: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StarUML是一套开放源码的软件，不仅免费自由下载，连代码都免费开放。</a:t>
            </a:r>
          </a:p>
        </p:txBody>
      </p:sp>
      <p:grpSp>
        <p:nvGrpSpPr>
          <p:cNvPr id="11" name="PA_组合 6"/>
          <p:cNvGrpSpPr/>
          <p:nvPr>
            <p:custDataLst>
              <p:tags r:id="rId5"/>
            </p:custDataLst>
          </p:nvPr>
        </p:nvGrpSpPr>
        <p:grpSpPr>
          <a:xfrm>
            <a:off x="469514" y="1151546"/>
            <a:ext cx="938032" cy="1250709"/>
            <a:chOff x="4202439" y="1314688"/>
            <a:chExt cx="938032" cy="938032"/>
          </a:xfrm>
        </p:grpSpPr>
        <p:sp>
          <p:nvSpPr>
            <p:cNvPr id="12" name="饼形 11"/>
            <p:cNvSpPr/>
            <p:nvPr/>
          </p:nvSpPr>
          <p:spPr>
            <a:xfrm rot="18000000">
              <a:off x="4202439" y="1314688"/>
              <a:ext cx="938032" cy="938032"/>
            </a:xfrm>
            <a:prstGeom prst="pie">
              <a:avLst>
                <a:gd name="adj1" fmla="val 16200000"/>
                <a:gd name="adj2" fmla="val 1800000"/>
              </a:avLst>
            </a:prstGeom>
            <a:solidFill>
              <a:srgbClr val="FC6D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文本框 4506"/>
            <p:cNvSpPr txBox="1"/>
            <p:nvPr/>
          </p:nvSpPr>
          <p:spPr>
            <a:xfrm>
              <a:off x="4428440" y="1364266"/>
              <a:ext cx="486030" cy="300083"/>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01</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3" name="PA_组合 7"/>
          <p:cNvGrpSpPr/>
          <p:nvPr>
            <p:custDataLst>
              <p:tags r:id="rId6"/>
            </p:custDataLst>
          </p:nvPr>
        </p:nvGrpSpPr>
        <p:grpSpPr>
          <a:xfrm>
            <a:off x="468879" y="2388447"/>
            <a:ext cx="938032" cy="1250709"/>
            <a:chOff x="4102984" y="2467893"/>
            <a:chExt cx="938032" cy="938032"/>
          </a:xfrm>
        </p:grpSpPr>
        <p:sp>
          <p:nvSpPr>
            <p:cNvPr id="24" name="饼形 23"/>
            <p:cNvSpPr/>
            <p:nvPr/>
          </p:nvSpPr>
          <p:spPr>
            <a:xfrm rot="18000000">
              <a:off x="4102984" y="2467893"/>
              <a:ext cx="938032" cy="938032"/>
            </a:xfrm>
            <a:prstGeom prst="pie">
              <a:avLst>
                <a:gd name="adj1" fmla="val 16200000"/>
                <a:gd name="adj2" fmla="val 1800000"/>
              </a:avLst>
            </a:prstGeom>
            <a:solidFill>
              <a:srgbClr val="FBC6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文本框 4506"/>
            <p:cNvSpPr txBox="1"/>
            <p:nvPr/>
          </p:nvSpPr>
          <p:spPr>
            <a:xfrm>
              <a:off x="4328985" y="2517471"/>
              <a:ext cx="486030" cy="300083"/>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02</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6" name="PA_文本框 6"/>
          <p:cNvSpPr txBox="1"/>
          <p:nvPr>
            <p:custDataLst>
              <p:tags r:id="rId7"/>
            </p:custDataLst>
          </p:nvPr>
        </p:nvSpPr>
        <p:spPr>
          <a:xfrm>
            <a:off x="1344930" y="3460327"/>
            <a:ext cx="7799070" cy="523220"/>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多种格式</a:t>
            </a: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StarUML遵守</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UML的语法规则，不支持违反语法的动作</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可导出JPG、JPEG、BMP、EMF和WMF等格式的影像文件</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p>
        </p:txBody>
      </p:sp>
      <p:grpSp>
        <p:nvGrpSpPr>
          <p:cNvPr id="7" name="PA_组合 7"/>
          <p:cNvGrpSpPr/>
          <p:nvPr>
            <p:custDataLst>
              <p:tags r:id="rId8"/>
            </p:custDataLst>
          </p:nvPr>
        </p:nvGrpSpPr>
        <p:grpSpPr>
          <a:xfrm>
            <a:off x="468244" y="3591560"/>
            <a:ext cx="938032" cy="1250709"/>
            <a:chOff x="4102984" y="2467893"/>
            <a:chExt cx="938032" cy="938032"/>
          </a:xfrm>
        </p:grpSpPr>
        <p:sp>
          <p:nvSpPr>
            <p:cNvPr id="10" name="饼形 9"/>
            <p:cNvSpPr/>
            <p:nvPr/>
          </p:nvSpPr>
          <p:spPr>
            <a:xfrm rot="18000000">
              <a:off x="4102984" y="2467893"/>
              <a:ext cx="938032" cy="938032"/>
            </a:xfrm>
            <a:prstGeom prst="pie">
              <a:avLst>
                <a:gd name="adj1" fmla="val 16200000"/>
                <a:gd name="adj2" fmla="val 1800000"/>
              </a:avLst>
            </a:pr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文本框 4506"/>
            <p:cNvSpPr txBox="1"/>
            <p:nvPr/>
          </p:nvSpPr>
          <p:spPr>
            <a:xfrm>
              <a:off x="4328985" y="2517471"/>
              <a:ext cx="486030" cy="300083"/>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a:t>
              </a:r>
              <a:r>
                <a:rPr lang="en-US"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3</a:t>
              </a:r>
              <a:endParaRPr 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15" name="PA_文本框 6"/>
          <p:cNvSpPr txBox="1"/>
          <p:nvPr>
            <p:custDataLst>
              <p:tags r:id="rId9"/>
            </p:custDataLst>
          </p:nvPr>
        </p:nvSpPr>
        <p:spPr>
          <a:xfrm>
            <a:off x="1344930" y="4616027"/>
            <a:ext cx="6170930" cy="1077218"/>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双向工程</a:t>
            </a: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可以依据类图的内容生成Java、C++、C#代码，也能够读取Java、C++、C#代码反向生成类图。反向工程有两个主要用途，其一是旧有的源码反转成图之后，可以构建UML模型的方式继续将新的设计添加上去；另一项用途是想要解析源码时，可以通过反转的类图来理解，不再需要查看一行又一行的代码，这将节省大量的时间和精力。</a:t>
            </a:r>
          </a:p>
        </p:txBody>
      </p:sp>
      <p:grpSp>
        <p:nvGrpSpPr>
          <p:cNvPr id="20" name="PA_组合 7"/>
          <p:cNvGrpSpPr/>
          <p:nvPr>
            <p:custDataLst>
              <p:tags r:id="rId10"/>
            </p:custDataLst>
          </p:nvPr>
        </p:nvGrpSpPr>
        <p:grpSpPr>
          <a:xfrm>
            <a:off x="465704" y="5001260"/>
            <a:ext cx="938032" cy="1250709"/>
            <a:chOff x="4102984" y="2467893"/>
            <a:chExt cx="938032" cy="938032"/>
          </a:xfrm>
        </p:grpSpPr>
        <p:sp>
          <p:nvSpPr>
            <p:cNvPr id="21" name="饼形 20"/>
            <p:cNvSpPr/>
            <p:nvPr/>
          </p:nvSpPr>
          <p:spPr>
            <a:xfrm rot="18000000">
              <a:off x="4102984" y="2467893"/>
              <a:ext cx="938032" cy="938032"/>
            </a:xfrm>
            <a:prstGeom prst="pie">
              <a:avLst>
                <a:gd name="adj1" fmla="val 16200000"/>
                <a:gd name="adj2" fmla="val 1800000"/>
              </a:avLst>
            </a:prstGeom>
            <a:solidFill>
              <a:schemeClr val="accent5">
                <a:lumMod val="40000"/>
                <a:lumOff val="6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文本框 4506"/>
            <p:cNvSpPr txBox="1"/>
            <p:nvPr/>
          </p:nvSpPr>
          <p:spPr>
            <a:xfrm>
              <a:off x="4328985" y="2517471"/>
              <a:ext cx="486030" cy="300083"/>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a:t>
              </a:r>
              <a:r>
                <a:rPr lang="en-US"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4</a:t>
              </a:r>
              <a:endParaRPr 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Tree>
    <p:extLst>
      <p:ext uri="{BB962C8B-B14F-4D97-AF65-F5344CB8AC3E}">
        <p14:creationId xmlns:p14="http://schemas.microsoft.com/office/powerpoint/2010/main" val="3779386641"/>
      </p:ext>
    </p:extLst>
  </p:cSld>
  <p:clrMapOvr>
    <a:masterClrMapping/>
  </p:clrMapOvr>
  <mc:AlternateContent xmlns:mc="http://schemas.openxmlformats.org/markup-compatibility/2006" xmlns:p14="http://schemas.microsoft.com/office/powerpoint/2010/main">
    <mc:Choice Requires="p14">
      <p:transition spd="slow" p14:dur="3000" advTm="5000">
        <p14:shred/>
      </p:transition>
    </mc:Choice>
    <mc:Fallback xmlns="">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 presetClass="entr" presetSubtype="6" fill="hold" nodeType="withEffect">
                                  <p:stCondLst>
                                    <p:cond delay="200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1+#ppt_w/2"/>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par>
                                <p:cTn id="15" presetID="22" presetClass="entr" presetSubtype="8" fill="hold" grpId="0" nodeType="withEffect">
                                  <p:stCondLst>
                                    <p:cond delay="250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par>
                                <p:cTn id="18" presetID="2" presetClass="entr" presetSubtype="6" fill="hold" nodeType="withEffect">
                                  <p:stCondLst>
                                    <p:cond delay="300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500" fill="hold"/>
                                        <p:tgtEl>
                                          <p:spTgt spid="23"/>
                                        </p:tgtEl>
                                        <p:attrNameLst>
                                          <p:attrName>ppt_x</p:attrName>
                                        </p:attrNameLst>
                                      </p:cBhvr>
                                      <p:tavLst>
                                        <p:tav tm="0">
                                          <p:val>
                                            <p:strVal val="1+#ppt_w/2"/>
                                          </p:val>
                                        </p:tav>
                                        <p:tav tm="100000">
                                          <p:val>
                                            <p:strVal val="#ppt_x"/>
                                          </p:val>
                                        </p:tav>
                                      </p:tavLst>
                                    </p:anim>
                                    <p:anim calcmode="lin" valueType="num">
                                      <p:cBhvr additive="base">
                                        <p:cTn id="21" dur="500" fill="hold"/>
                                        <p:tgtEl>
                                          <p:spTgt spid="23"/>
                                        </p:tgtEl>
                                        <p:attrNameLst>
                                          <p:attrName>ppt_y</p:attrName>
                                        </p:attrNameLst>
                                      </p:cBhvr>
                                      <p:tavLst>
                                        <p:tav tm="0">
                                          <p:val>
                                            <p:strVal val="1+#ppt_h/2"/>
                                          </p:val>
                                        </p:tav>
                                        <p:tav tm="100000">
                                          <p:val>
                                            <p:strVal val="#ppt_y"/>
                                          </p:val>
                                        </p:tav>
                                      </p:tavLst>
                                    </p:anim>
                                  </p:childTnLst>
                                </p:cTn>
                              </p:par>
                              <p:par>
                                <p:cTn id="22" presetID="22" presetClass="entr" presetSubtype="8" fill="hold" grpId="0" nodeType="withEffect">
                                  <p:stCondLst>
                                    <p:cond delay="350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par>
                                <p:cTn id="25" presetID="2" presetClass="entr" presetSubtype="6" fill="hold" nodeType="withEffect">
                                  <p:stCondLst>
                                    <p:cond delay="300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1+#ppt_w/2"/>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2" presetClass="entr" presetSubtype="8" fill="hold" grpId="0" nodeType="withEffect">
                                  <p:stCondLst>
                                    <p:cond delay="3500"/>
                                  </p:stCondLst>
                                  <p:childTnLst>
                                    <p:set>
                                      <p:cBhvr>
                                        <p:cTn id="30" dur="1" fill="hold">
                                          <p:stCondLst>
                                            <p:cond delay="0"/>
                                          </p:stCondLst>
                                        </p:cTn>
                                        <p:tgtEl>
                                          <p:spTgt spid="6"/>
                                        </p:tgtEl>
                                        <p:attrNameLst>
                                          <p:attrName>style.visibility</p:attrName>
                                        </p:attrNameLst>
                                      </p:cBhvr>
                                      <p:to>
                                        <p:strVal val="visible"/>
                                      </p:to>
                                    </p:set>
                                    <p:animEffect transition="in" filter="wipe(left)">
                                      <p:cBhvr>
                                        <p:cTn id="31" dur="500"/>
                                        <p:tgtEl>
                                          <p:spTgt spid="6"/>
                                        </p:tgtEl>
                                      </p:cBhvr>
                                    </p:animEffect>
                                  </p:childTnLst>
                                </p:cTn>
                              </p:par>
                              <p:par>
                                <p:cTn id="32" presetID="22" presetClass="entr" presetSubtype="8" fill="hold" grpId="0" nodeType="withEffect">
                                  <p:stCondLst>
                                    <p:cond delay="3500"/>
                                  </p:stCondLst>
                                  <p:childTnLst>
                                    <p:set>
                                      <p:cBhvr>
                                        <p:cTn id="33" dur="1" fill="hold">
                                          <p:stCondLst>
                                            <p:cond delay="0"/>
                                          </p:stCondLst>
                                        </p:cTn>
                                        <p:tgtEl>
                                          <p:spTgt spid="15"/>
                                        </p:tgtEl>
                                        <p:attrNameLst>
                                          <p:attrName>style.visibility</p:attrName>
                                        </p:attrNameLst>
                                      </p:cBhvr>
                                      <p:to>
                                        <p:strVal val="visible"/>
                                      </p:to>
                                    </p:set>
                                    <p:animEffect transition="in" filter="wipe(left)">
                                      <p:cBhvr>
                                        <p:cTn id="34" dur="500"/>
                                        <p:tgtEl>
                                          <p:spTgt spid="15"/>
                                        </p:tgtEl>
                                      </p:cBhvr>
                                    </p:animEffect>
                                  </p:childTnLst>
                                </p:cTn>
                              </p:par>
                              <p:par>
                                <p:cTn id="35" presetID="2" presetClass="entr" presetSubtype="6" fill="hold" nodeType="withEffect">
                                  <p:stCondLst>
                                    <p:cond delay="300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1+#ppt_w/2"/>
                                          </p:val>
                                        </p:tav>
                                        <p:tav tm="100000">
                                          <p:val>
                                            <p:strVal val="#ppt_x"/>
                                          </p:val>
                                        </p:tav>
                                      </p:tavLst>
                                    </p:anim>
                                    <p:anim calcmode="lin" valueType="num">
                                      <p:cBhvr additive="base">
                                        <p:cTn id="3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P spid="6"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646331" cy="369332"/>
          </a:xfrm>
          <a:prstGeom prst="rect">
            <a:avLst/>
          </a:prstGeom>
          <a:noFill/>
        </p:spPr>
        <p:txBody>
          <a:bodyPr wrap="none" rtlCol="0">
            <a:spAutoFit/>
          </a:bodyPr>
          <a:lstStyle/>
          <a:p>
            <a:r>
              <a:rPr lang="zh-CN" dirty="0">
                <a:solidFill>
                  <a:schemeClr val="tx1">
                    <a:lumMod val="85000"/>
                    <a:lumOff val="15000"/>
                  </a:schemeClr>
                </a:solidFill>
                <a:latin typeface="微软雅黑" panose="020B0503020204020204" pitchFamily="34" charset="-122"/>
                <a:ea typeface="微软雅黑" panose="020B0503020204020204" pitchFamily="34" charset="-122"/>
              </a:rPr>
              <a:t>特点</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3"/>
            </p:custDataLst>
          </p:nvPr>
        </p:nvSpPr>
        <p:spPr>
          <a:xfrm>
            <a:off x="1355090" y="971127"/>
            <a:ext cx="7477760" cy="707886"/>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支持XMI</a:t>
            </a:r>
          </a:p>
          <a:p>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StarUML接受XMI 1.1、1.2和1.3版的导入导出。XMI是一种以XML为基础的交换格式，用以交换不同开发工具所生成的UML模型。</a:t>
            </a:r>
          </a:p>
        </p:txBody>
      </p:sp>
      <p:sp>
        <p:nvSpPr>
          <p:cNvPr id="9" name="PA_文本框 6"/>
          <p:cNvSpPr txBox="1"/>
          <p:nvPr>
            <p:custDataLst>
              <p:tags r:id="rId4"/>
            </p:custDataLst>
          </p:nvPr>
        </p:nvSpPr>
        <p:spPr>
          <a:xfrm>
            <a:off x="1355091" y="2631441"/>
            <a:ext cx="7327265" cy="707886"/>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导入Rose文件</a:t>
            </a: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StarUML可以读取Rational Rose生成的文件，让原先Rose的用户可以转而使用免费的StarUML。早期，Rational Rose是市场占有率最高的UML开发工具，同时也是相当昂贵的工具。</a:t>
            </a:r>
          </a:p>
        </p:txBody>
      </p:sp>
      <p:grpSp>
        <p:nvGrpSpPr>
          <p:cNvPr id="11" name="PA_组合 6"/>
          <p:cNvGrpSpPr/>
          <p:nvPr>
            <p:custDataLst>
              <p:tags r:id="rId5"/>
            </p:custDataLst>
          </p:nvPr>
        </p:nvGrpSpPr>
        <p:grpSpPr>
          <a:xfrm>
            <a:off x="469514" y="1151546"/>
            <a:ext cx="938032" cy="1250709"/>
            <a:chOff x="4202439" y="1314688"/>
            <a:chExt cx="938032" cy="938032"/>
          </a:xfrm>
        </p:grpSpPr>
        <p:sp>
          <p:nvSpPr>
            <p:cNvPr id="12" name="饼形 11"/>
            <p:cNvSpPr/>
            <p:nvPr/>
          </p:nvSpPr>
          <p:spPr>
            <a:xfrm rot="18000000">
              <a:off x="4202439" y="1314688"/>
              <a:ext cx="938032" cy="938032"/>
            </a:xfrm>
            <a:prstGeom prst="pie">
              <a:avLst>
                <a:gd name="adj1" fmla="val 16200000"/>
                <a:gd name="adj2" fmla="val 1800000"/>
              </a:avLst>
            </a:prstGeom>
            <a:solidFill>
              <a:srgbClr val="FC6D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文本框 4506"/>
            <p:cNvSpPr txBox="1"/>
            <p:nvPr/>
          </p:nvSpPr>
          <p:spPr>
            <a:xfrm>
              <a:off x="4428440" y="1364266"/>
              <a:ext cx="486030" cy="300083"/>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01</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3" name="PA_组合 7"/>
          <p:cNvGrpSpPr/>
          <p:nvPr>
            <p:custDataLst>
              <p:tags r:id="rId6"/>
            </p:custDataLst>
          </p:nvPr>
        </p:nvGrpSpPr>
        <p:grpSpPr>
          <a:xfrm>
            <a:off x="470149" y="2905760"/>
            <a:ext cx="938032" cy="1250709"/>
            <a:chOff x="4102984" y="2467893"/>
            <a:chExt cx="938032" cy="938032"/>
          </a:xfrm>
        </p:grpSpPr>
        <p:sp>
          <p:nvSpPr>
            <p:cNvPr id="24" name="饼形 23"/>
            <p:cNvSpPr/>
            <p:nvPr/>
          </p:nvSpPr>
          <p:spPr>
            <a:xfrm rot="18000000">
              <a:off x="4102984" y="2467893"/>
              <a:ext cx="938032" cy="938032"/>
            </a:xfrm>
            <a:prstGeom prst="pie">
              <a:avLst>
                <a:gd name="adj1" fmla="val 16200000"/>
                <a:gd name="adj2" fmla="val 1800000"/>
              </a:avLst>
            </a:prstGeom>
            <a:solidFill>
              <a:srgbClr val="FBC6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文本框 4506"/>
            <p:cNvSpPr txBox="1"/>
            <p:nvPr/>
          </p:nvSpPr>
          <p:spPr>
            <a:xfrm>
              <a:off x="4328985" y="2517471"/>
              <a:ext cx="486030" cy="300083"/>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02</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6" name="PA_文本框 6"/>
          <p:cNvSpPr txBox="1"/>
          <p:nvPr>
            <p:custDataLst>
              <p:tags r:id="rId7"/>
            </p:custDataLst>
          </p:nvPr>
        </p:nvSpPr>
        <p:spPr>
          <a:xfrm>
            <a:off x="1355090" y="4573693"/>
            <a:ext cx="7799070" cy="892552"/>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多种格式</a:t>
            </a: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支持23种GoF模式(Pattern)，以及3种EJB模式。GoF模式出自于Erich Gamma等4人合著的Design Patterns：Elements of Reusable Object-Oriented Software一书，其内列出了23种软件模式，可解决软件设计上的特定问题。StarUML也支持3种常用的EJB模式，分别为EntityEJB、MessageDrivenEJB、SessionEJB。</a:t>
            </a:r>
          </a:p>
        </p:txBody>
      </p:sp>
      <p:grpSp>
        <p:nvGrpSpPr>
          <p:cNvPr id="7" name="PA_组合 7"/>
          <p:cNvGrpSpPr/>
          <p:nvPr>
            <p:custDataLst>
              <p:tags r:id="rId8"/>
            </p:custDataLst>
          </p:nvPr>
        </p:nvGrpSpPr>
        <p:grpSpPr>
          <a:xfrm>
            <a:off x="468244" y="4802294"/>
            <a:ext cx="938032" cy="1250709"/>
            <a:chOff x="4102984" y="2467893"/>
            <a:chExt cx="938032" cy="938032"/>
          </a:xfrm>
        </p:grpSpPr>
        <p:sp>
          <p:nvSpPr>
            <p:cNvPr id="10" name="饼形 9"/>
            <p:cNvSpPr/>
            <p:nvPr/>
          </p:nvSpPr>
          <p:spPr>
            <a:xfrm rot="18000000">
              <a:off x="4102984" y="2467893"/>
              <a:ext cx="938032" cy="938032"/>
            </a:xfrm>
            <a:prstGeom prst="pie">
              <a:avLst>
                <a:gd name="adj1" fmla="val 16200000"/>
                <a:gd name="adj2" fmla="val 1800000"/>
              </a:avLst>
            </a:pr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文本框 4506"/>
            <p:cNvSpPr txBox="1"/>
            <p:nvPr/>
          </p:nvSpPr>
          <p:spPr>
            <a:xfrm>
              <a:off x="4328985" y="2517471"/>
              <a:ext cx="486030" cy="300083"/>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a:t>
              </a:r>
              <a:r>
                <a:rPr lang="en-US"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3</a:t>
              </a:r>
              <a:endParaRPr 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Tree>
    <p:extLst>
      <p:ext uri="{BB962C8B-B14F-4D97-AF65-F5344CB8AC3E}">
        <p14:creationId xmlns:p14="http://schemas.microsoft.com/office/powerpoint/2010/main" val="3003559210"/>
      </p:ext>
    </p:extLst>
  </p:cSld>
  <p:clrMapOvr>
    <a:masterClrMapping/>
  </p:clrMapOvr>
  <mc:AlternateContent xmlns:mc="http://schemas.openxmlformats.org/markup-compatibility/2006" xmlns:p14="http://schemas.microsoft.com/office/powerpoint/2010/main">
    <mc:Choice Requires="p14">
      <p:transition spd="slow" p14:dur="3000" advTm="5000">
        <p14:shred/>
      </p:transition>
    </mc:Choice>
    <mc:Fallback xmlns="">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 presetClass="entr" presetSubtype="6" fill="hold" nodeType="withEffect">
                                  <p:stCondLst>
                                    <p:cond delay="200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1+#ppt_w/2"/>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par>
                                <p:cTn id="15" presetID="22" presetClass="entr" presetSubtype="8" fill="hold" grpId="0" nodeType="withEffect">
                                  <p:stCondLst>
                                    <p:cond delay="250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par>
                                <p:cTn id="18" presetID="2" presetClass="entr" presetSubtype="6" fill="hold" nodeType="withEffect">
                                  <p:stCondLst>
                                    <p:cond delay="300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500" fill="hold"/>
                                        <p:tgtEl>
                                          <p:spTgt spid="23"/>
                                        </p:tgtEl>
                                        <p:attrNameLst>
                                          <p:attrName>ppt_x</p:attrName>
                                        </p:attrNameLst>
                                      </p:cBhvr>
                                      <p:tavLst>
                                        <p:tav tm="0">
                                          <p:val>
                                            <p:strVal val="1+#ppt_w/2"/>
                                          </p:val>
                                        </p:tav>
                                        <p:tav tm="100000">
                                          <p:val>
                                            <p:strVal val="#ppt_x"/>
                                          </p:val>
                                        </p:tav>
                                      </p:tavLst>
                                    </p:anim>
                                    <p:anim calcmode="lin" valueType="num">
                                      <p:cBhvr additive="base">
                                        <p:cTn id="21" dur="500" fill="hold"/>
                                        <p:tgtEl>
                                          <p:spTgt spid="23"/>
                                        </p:tgtEl>
                                        <p:attrNameLst>
                                          <p:attrName>ppt_y</p:attrName>
                                        </p:attrNameLst>
                                      </p:cBhvr>
                                      <p:tavLst>
                                        <p:tav tm="0">
                                          <p:val>
                                            <p:strVal val="1+#ppt_h/2"/>
                                          </p:val>
                                        </p:tav>
                                        <p:tav tm="100000">
                                          <p:val>
                                            <p:strVal val="#ppt_y"/>
                                          </p:val>
                                        </p:tav>
                                      </p:tavLst>
                                    </p:anim>
                                  </p:childTnLst>
                                </p:cTn>
                              </p:par>
                              <p:par>
                                <p:cTn id="22" presetID="22" presetClass="entr" presetSubtype="8" fill="hold" grpId="0" nodeType="withEffect">
                                  <p:stCondLst>
                                    <p:cond delay="350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par>
                                <p:cTn id="25" presetID="2" presetClass="entr" presetSubtype="6" fill="hold" nodeType="withEffect">
                                  <p:stCondLst>
                                    <p:cond delay="300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1+#ppt_w/2"/>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2" presetClass="entr" presetSubtype="8" fill="hold" grpId="0" nodeType="withEffect">
                                  <p:stCondLst>
                                    <p:cond delay="3500"/>
                                  </p:stCondLst>
                                  <p:childTnLst>
                                    <p:set>
                                      <p:cBhvr>
                                        <p:cTn id="30" dur="1" fill="hold">
                                          <p:stCondLst>
                                            <p:cond delay="0"/>
                                          </p:stCondLst>
                                        </p:cTn>
                                        <p:tgtEl>
                                          <p:spTgt spid="6"/>
                                        </p:tgtEl>
                                        <p:attrNameLst>
                                          <p:attrName>style.visibility</p:attrName>
                                        </p:attrNameLst>
                                      </p:cBhvr>
                                      <p:to>
                                        <p:strVal val="visible"/>
                                      </p:to>
                                    </p:set>
                                    <p:animEffect transition="in" filter="wipe(left)">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组合 3"/>
          <p:cNvGrpSpPr/>
          <p:nvPr>
            <p:custDataLst>
              <p:tags r:id="rId1"/>
            </p:custDataLst>
          </p:nvPr>
        </p:nvGrpSpPr>
        <p:grpSpPr>
          <a:xfrm>
            <a:off x="0" y="1028733"/>
            <a:ext cx="9144000" cy="5848933"/>
            <a:chOff x="0" y="771550"/>
            <a:chExt cx="9144000" cy="4386700"/>
          </a:xfrm>
        </p:grpSpPr>
        <p:sp>
          <p:nvSpPr>
            <p:cNvPr id="2" name="PA_KSO_Shape"/>
            <p:cNvSpPr/>
            <p:nvPr>
              <p:custDataLst>
                <p:tags r:id="rId4"/>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 name="PA_KSO_Shape"/>
            <p:cNvSpPr/>
            <p:nvPr>
              <p:custDataLst>
                <p:tags r:id="rId5"/>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5" name="PA_文本框 4"/>
          <p:cNvSpPr txBox="1"/>
          <p:nvPr>
            <p:custDataLst>
              <p:tags r:id="rId2"/>
            </p:custDataLst>
          </p:nvPr>
        </p:nvSpPr>
        <p:spPr>
          <a:xfrm>
            <a:off x="4499993" y="2544410"/>
            <a:ext cx="3092706" cy="584775"/>
          </a:xfrm>
          <a:prstGeom prst="rect">
            <a:avLst/>
          </a:prstGeom>
          <a:noFill/>
        </p:spPr>
        <p:txBody>
          <a:bodyPr wrap="none" rtlCol="0">
            <a:spAutoFit/>
          </a:bodyPr>
          <a:lstStyle/>
          <a:p>
            <a:r>
              <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rPr>
              <a:t>StarUML</a:t>
            </a:r>
            <a:r>
              <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rPr>
              <a:t>的安装</a:t>
            </a:r>
          </a:p>
        </p:txBody>
      </p:sp>
      <p:grpSp>
        <p:nvGrpSpPr>
          <p:cNvPr id="6" name="PA_组合 5"/>
          <p:cNvGrpSpPr/>
          <p:nvPr>
            <p:custDataLst>
              <p:tags r:id="rId3"/>
            </p:custDataLst>
          </p:nvPr>
        </p:nvGrpSpPr>
        <p:grpSpPr>
          <a:xfrm>
            <a:off x="3046711" y="2247435"/>
            <a:ext cx="1030234" cy="1373645"/>
            <a:chOff x="5185929" y="1491630"/>
            <a:chExt cx="621046" cy="621046"/>
          </a:xfrm>
        </p:grpSpPr>
        <p:sp>
          <p:nvSpPr>
            <p:cNvPr id="12" name="椭圆 11"/>
            <p:cNvSpPr/>
            <p:nvPr/>
          </p:nvSpPr>
          <p:spPr>
            <a:xfrm>
              <a:off x="5185929" y="1491630"/>
              <a:ext cx="621046" cy="621046"/>
            </a:xfrm>
            <a:prstGeom prst="ellipse">
              <a:avLst/>
            </a:prstGeom>
            <a:solidFill>
              <a:srgbClr val="FBC6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KSO_Shape"/>
            <p:cNvSpPr/>
            <p:nvPr/>
          </p:nvSpPr>
          <p:spPr bwMode="auto">
            <a:xfrm>
              <a:off x="5353290" y="1680227"/>
              <a:ext cx="286324" cy="24385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spTree>
    <p:extLst>
      <p:ext uri="{BB962C8B-B14F-4D97-AF65-F5344CB8AC3E}">
        <p14:creationId xmlns:p14="http://schemas.microsoft.com/office/powerpoint/2010/main" val="2905238000"/>
      </p:ext>
    </p:extLst>
  </p:cSld>
  <p:clrMapOvr>
    <a:masterClrMapping/>
  </p:clrMapOvr>
  <mc:AlternateContent xmlns:mc="http://schemas.openxmlformats.org/markup-compatibility/2006" xmlns:p14="http://schemas.microsoft.com/office/powerpoint/2010/main">
    <mc:Choice Requires="p14">
      <p:transition spd="med" p14:dur="700" advTm="1500">
        <p:fade/>
      </p:transition>
    </mc:Choice>
    <mc:Fallback xmlns="">
      <p:transition spd="med" advTm="1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3" presetClass="entr" presetSubtype="16" fill="hold" nodeType="withEffect">
                                  <p:stCondLst>
                                    <p:cond delay="50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childTnLst>
                                </p:cTn>
                              </p:par>
                              <p:par>
                                <p:cTn id="12" presetID="22" presetClass="entr" presetSubtype="8" fill="hold" grpId="0" nodeType="withEffect">
                                  <p:stCondLst>
                                    <p:cond delay="100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1107996"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4829553" y="3061768"/>
            <a:ext cx="3235550" cy="830997"/>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首先下载</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的下载包。我们小组选择的是</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 5.0.2.1570</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版本，也是现在用的最多的版本。</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双击</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exe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程序进入安装向导界面，如图所示</a:t>
            </a:r>
          </a:p>
        </p:txBody>
      </p:sp>
      <p:pic>
        <p:nvPicPr>
          <p:cNvPr id="4" name="图片 3" descr="`4CZK7A1}M}0}~[%C]A3FLF"/>
          <p:cNvPicPr>
            <a:picLocks noChangeAspect="1"/>
          </p:cNvPicPr>
          <p:nvPr/>
        </p:nvPicPr>
        <p:blipFill>
          <a:blip r:embed="rId7"/>
          <a:stretch>
            <a:fillRect/>
          </a:stretch>
        </p:blipFill>
        <p:spPr>
          <a:xfrm>
            <a:off x="771526" y="1592580"/>
            <a:ext cx="3909695" cy="4043680"/>
          </a:xfrm>
          <a:prstGeom prst="rect">
            <a:avLst/>
          </a:prstGeom>
        </p:spPr>
      </p:pic>
    </p:spTree>
    <p:extLst>
      <p:ext uri="{BB962C8B-B14F-4D97-AF65-F5344CB8AC3E}">
        <p14:creationId xmlns:p14="http://schemas.microsoft.com/office/powerpoint/2010/main" val="2550618214"/>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1107996"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4829553" y="3061767"/>
            <a:ext cx="3235550" cy="276999"/>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单击</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NEXT</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按钮进入协议许可界面</a:t>
            </a:r>
          </a:p>
        </p:txBody>
      </p:sp>
      <p:pic>
        <p:nvPicPr>
          <p:cNvPr id="6" name="图片 5" descr="Q6U$90(IBY$`I6}9K}_DBLT"/>
          <p:cNvPicPr>
            <a:picLocks noChangeAspect="1"/>
          </p:cNvPicPr>
          <p:nvPr/>
        </p:nvPicPr>
        <p:blipFill>
          <a:blip r:embed="rId7"/>
          <a:stretch>
            <a:fillRect/>
          </a:stretch>
        </p:blipFill>
        <p:spPr>
          <a:xfrm>
            <a:off x="802006" y="1662007"/>
            <a:ext cx="3909695" cy="4043680"/>
          </a:xfrm>
          <a:prstGeom prst="rect">
            <a:avLst/>
          </a:prstGeom>
        </p:spPr>
      </p:pic>
    </p:spTree>
    <p:extLst>
      <p:ext uri="{BB962C8B-B14F-4D97-AF65-F5344CB8AC3E}">
        <p14:creationId xmlns:p14="http://schemas.microsoft.com/office/powerpoint/2010/main" val="2238287633"/>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1107996"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4531103" y="4664508"/>
            <a:ext cx="3235550" cy="830997"/>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连续单击后进入安装路径的设置界面。对话框中的是默认路径，单击</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Browse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按钮选择相应路径，同理于开始栏及桌面快捷方式的创建与否</a:t>
            </a:r>
          </a:p>
        </p:txBody>
      </p:sp>
      <p:pic>
        <p:nvPicPr>
          <p:cNvPr id="6" name="图片 5" descr="OFT)@VX8MN4Y0J]JEFCYKJD"/>
          <p:cNvPicPr>
            <a:picLocks noChangeAspect="1"/>
          </p:cNvPicPr>
          <p:nvPr/>
        </p:nvPicPr>
        <p:blipFill>
          <a:blip r:embed="rId7"/>
          <a:stretch>
            <a:fillRect/>
          </a:stretch>
        </p:blipFill>
        <p:spPr>
          <a:xfrm>
            <a:off x="1043306" y="772161"/>
            <a:ext cx="2875915" cy="2974340"/>
          </a:xfrm>
          <a:prstGeom prst="rect">
            <a:avLst/>
          </a:prstGeom>
        </p:spPr>
      </p:pic>
      <p:pic>
        <p:nvPicPr>
          <p:cNvPr id="7" name="图片 6" descr="{[9%XIEX{V6F%QU]($QRL`5"/>
          <p:cNvPicPr>
            <a:picLocks noChangeAspect="1"/>
          </p:cNvPicPr>
          <p:nvPr/>
        </p:nvPicPr>
        <p:blipFill>
          <a:blip r:embed="rId8"/>
          <a:stretch>
            <a:fillRect/>
          </a:stretch>
        </p:blipFill>
        <p:spPr>
          <a:xfrm>
            <a:off x="4531361" y="835661"/>
            <a:ext cx="2875915" cy="2974340"/>
          </a:xfrm>
          <a:prstGeom prst="rect">
            <a:avLst/>
          </a:prstGeom>
        </p:spPr>
      </p:pic>
      <p:pic>
        <p:nvPicPr>
          <p:cNvPr id="9" name="图片 8" descr="QQ)`{0FI$`XYXR8L%~B%E%F"/>
          <p:cNvPicPr>
            <a:picLocks noChangeAspect="1"/>
          </p:cNvPicPr>
          <p:nvPr/>
        </p:nvPicPr>
        <p:blipFill>
          <a:blip r:embed="rId9"/>
          <a:stretch>
            <a:fillRect/>
          </a:stretch>
        </p:blipFill>
        <p:spPr>
          <a:xfrm>
            <a:off x="1043305" y="3810001"/>
            <a:ext cx="2721610" cy="2815167"/>
          </a:xfrm>
          <a:prstGeom prst="rect">
            <a:avLst/>
          </a:prstGeom>
        </p:spPr>
      </p:pic>
    </p:spTree>
    <p:extLst>
      <p:ext uri="{BB962C8B-B14F-4D97-AF65-F5344CB8AC3E}">
        <p14:creationId xmlns:p14="http://schemas.microsoft.com/office/powerpoint/2010/main" val="562332102"/>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39327" y="1124746"/>
            <a:ext cx="253855" cy="338473"/>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314636" y="1124745"/>
            <a:ext cx="253855" cy="338473"/>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312477" y="610377"/>
            <a:ext cx="253855" cy="338473"/>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939327" y="610378"/>
            <a:ext cx="253855" cy="338473"/>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827586" y="1697967"/>
            <a:ext cx="492443" cy="831318"/>
          </a:xfrm>
          <a:prstGeom prst="rect">
            <a:avLst/>
          </a:prstGeom>
          <a:noFill/>
        </p:spPr>
        <p:txBody>
          <a:bodyPr vert="eaVert" wrap="none" rtlCol="0">
            <a:spAutoFit/>
          </a:bodyPr>
          <a:lstStyle/>
          <a:p>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前   言</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1249059" y="2204219"/>
            <a:ext cx="400110" cy="846578"/>
          </a:xfrm>
          <a:prstGeom prst="rect">
            <a:avLst/>
          </a:prstGeom>
          <a:noFill/>
        </p:spPr>
        <p:txBody>
          <a:bodyPr vert="eaVert" wrap="none" rtlCol="0">
            <a:spAutoFit/>
          </a:bodyPr>
          <a:lstStyle/>
          <a:p>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PREFACE</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941486" y="610378"/>
            <a:ext cx="627005" cy="3202665"/>
            <a:chOff x="941485" y="385775"/>
            <a:chExt cx="627005" cy="2401999"/>
          </a:xfrm>
        </p:grpSpPr>
        <p:cxnSp>
          <p:nvCxnSpPr>
            <p:cNvPr id="10" name="PA_直接连接符 7"/>
            <p:cNvCxnSpPr/>
            <p:nvPr>
              <p:custDataLst>
                <p:tags r:id="rId1"/>
              </p:custDataLst>
            </p:nvPr>
          </p:nvCxnSpPr>
          <p:spPr>
            <a:xfrm>
              <a:off x="1246806" y="385775"/>
              <a:ext cx="0" cy="2401999"/>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3" name="PA_直接连接符 7"/>
            <p:cNvCxnSpPr/>
            <p:nvPr>
              <p:custDataLst>
                <p:tags r:id="rId2"/>
              </p:custDataLst>
            </p:nvPr>
          </p:nvCxnSpPr>
          <p:spPr>
            <a:xfrm>
              <a:off x="941485" y="699542"/>
              <a:ext cx="627005"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
        <p:nvSpPr>
          <p:cNvPr id="19" name="TextBox 18"/>
          <p:cNvSpPr txBox="1"/>
          <p:nvPr/>
        </p:nvSpPr>
        <p:spPr>
          <a:xfrm>
            <a:off x="1900084" y="1230313"/>
            <a:ext cx="6192620" cy="2308324"/>
          </a:xfrm>
          <a:prstGeom prst="rect">
            <a:avLst/>
          </a:prstGeom>
          <a:noFill/>
        </p:spPr>
        <p:txBody>
          <a:bodyPr wrap="square" rtlCol="0">
            <a:spAutoFit/>
          </a:bodyPr>
          <a:lstStyle/>
          <a:p>
            <a:r>
              <a:rPr lang="en-US" altLang="zh-CN" sz="16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en-US" altLang="zh-CN" sz="1600" dirty="0" smtClean="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altLang="en-US" sz="16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Unified Modeling Language (UML)又称统一建模语言或标准建模语言，是始于1997年一个OMG标准，它是一个支持模型化和软件系统开发的图形化语言，为软件开发的所有阶段提供模型化和可视化支持，包括由需求分析到规格，到构造和配置。 面向对象的分析与设计(OOA&amp;D，OOAD)方法的发展在80年代末至90年代中出现了一个高潮，UML是这个高潮的产物。它不仅统一了Booch、Rumbaugh和Jacobson的表示方法，而且对其作了进一步的发展，并最终统一为大众所接受的标准建模语言。</a:t>
            </a:r>
          </a:p>
          <a:p>
            <a:endParaRPr lang="zh-CN" altLang="en-US" sz="16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p:txBody>
      </p:sp>
      <p:sp>
        <p:nvSpPr>
          <p:cNvPr id="2" name="文本框 1"/>
          <p:cNvSpPr txBox="1"/>
          <p:nvPr/>
        </p:nvSpPr>
        <p:spPr>
          <a:xfrm>
            <a:off x="3700145" y="5012267"/>
            <a:ext cx="5341527" cy="1200329"/>
          </a:xfrm>
          <a:prstGeom prst="rect">
            <a:avLst/>
          </a:prstGeom>
          <a:noFill/>
        </p:spPr>
        <p:txBody>
          <a:bodyPr wrap="none" rtlCol="0">
            <a:spAutoFit/>
          </a:bodyPr>
          <a:lstStyle/>
          <a:p>
            <a:pPr algn="l"/>
            <a:r>
              <a:rPr lang="zh-CN" altLang="en-US"/>
              <a:t>参考文献：</a:t>
            </a:r>
          </a:p>
          <a:p>
            <a:pPr algn="l"/>
            <a:r>
              <a:rPr lang="zh-CN" altLang="en-US"/>
              <a:t>《</a:t>
            </a:r>
            <a:r>
              <a:rPr lang="en-US" altLang="zh-CN"/>
              <a:t>UML2</a:t>
            </a:r>
            <a:r>
              <a:rPr lang="zh-CN" altLang="en-US"/>
              <a:t>基础、建模与设计教程》    清华大学出版社</a:t>
            </a:r>
          </a:p>
          <a:p>
            <a:pPr algn="l"/>
            <a:r>
              <a:rPr lang="zh-CN" altLang="en-US"/>
              <a:t>《</a:t>
            </a:r>
            <a:r>
              <a:rPr lang="en-US" altLang="zh-CN"/>
              <a:t>UML</a:t>
            </a:r>
            <a:r>
              <a:rPr lang="zh-CN" altLang="en-US"/>
              <a:t>和模式应用》</a:t>
            </a:r>
          </a:p>
          <a:p>
            <a:pPr algn="l"/>
            <a:r>
              <a:rPr lang="zh-CN" altLang="en-US"/>
              <a:t>《UML基础与Rose建模教程》</a:t>
            </a:r>
          </a:p>
        </p:txBody>
      </p:sp>
    </p:spTree>
    <p:extLst>
      <p:ext uri="{BB962C8B-B14F-4D97-AF65-F5344CB8AC3E}">
        <p14:creationId xmlns:p14="http://schemas.microsoft.com/office/powerpoint/2010/main" val="2385716294"/>
      </p:ext>
    </p:extLst>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up)">
                                      <p:cBhvr>
                                        <p:cTn id="7" dur="500"/>
                                        <p:tgtEl>
                                          <p:spTgt spid="18"/>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41" presetClass="entr" presetSubtype="0" fill="hold" grpId="0" nodeType="withEffect">
                                  <p:stCondLst>
                                    <p:cond delay="1000"/>
                                  </p:stCondLst>
                                  <p:iterate type="lt">
                                    <p:tmPct val="10000"/>
                                  </p:iterate>
                                  <p:childTnLst>
                                    <p:set>
                                      <p:cBhvr>
                                        <p:cTn id="27" dur="1" fill="hold">
                                          <p:stCondLst>
                                            <p:cond delay="0"/>
                                          </p:stCondLst>
                                        </p:cTn>
                                        <p:tgtEl>
                                          <p:spTgt spid="19"/>
                                        </p:tgtEl>
                                        <p:attrNameLst>
                                          <p:attrName>style.visibility</p:attrName>
                                        </p:attrNameLst>
                                      </p:cBhvr>
                                      <p:to>
                                        <p:strVal val="visible"/>
                                      </p:to>
                                    </p:set>
                                    <p:anim calcmode="lin" valueType="num">
                                      <p:cBhvr>
                                        <p:cTn id="28"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19"/>
                                        </p:tgtEl>
                                        <p:attrNameLst>
                                          <p:attrName>ppt_y</p:attrName>
                                        </p:attrNameLst>
                                      </p:cBhvr>
                                      <p:tavLst>
                                        <p:tav tm="0">
                                          <p:val>
                                            <p:strVal val="#ppt_y"/>
                                          </p:val>
                                        </p:tav>
                                        <p:tav tm="100000">
                                          <p:val>
                                            <p:strVal val="#ppt_y"/>
                                          </p:val>
                                        </p:tav>
                                      </p:tavLst>
                                    </p:anim>
                                    <p:anim calcmode="lin" valueType="num">
                                      <p:cBhvr>
                                        <p:cTn id="30"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6" grpId="0" animBg="1"/>
      <p:bldP spid="7" grpId="0" animBg="1"/>
      <p:bldP spid="11" grpId="0"/>
      <p:bldP spid="12" grpId="0"/>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1107996"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107818" y="4624714"/>
            <a:ext cx="3235550" cy="46166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之后静等安装成功即可，安装成功后的界面如图所示</a:t>
            </a:r>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GNML~{ND_LKYRBQT]3)@[KO"/>
          <p:cNvPicPr>
            <a:picLocks noChangeAspect="1"/>
          </p:cNvPicPr>
          <p:nvPr/>
        </p:nvPicPr>
        <p:blipFill>
          <a:blip r:embed="rId7"/>
          <a:stretch>
            <a:fillRect/>
          </a:stretch>
        </p:blipFill>
        <p:spPr>
          <a:xfrm>
            <a:off x="1043306" y="896621"/>
            <a:ext cx="2967355" cy="3069167"/>
          </a:xfrm>
          <a:prstGeom prst="rect">
            <a:avLst/>
          </a:prstGeom>
        </p:spPr>
      </p:pic>
      <p:pic>
        <p:nvPicPr>
          <p:cNvPr id="7" name="图片 6" descr=")@5IPN]SX~L0%`AR5`}LD0U"/>
          <p:cNvPicPr>
            <a:picLocks noChangeAspect="1"/>
          </p:cNvPicPr>
          <p:nvPr/>
        </p:nvPicPr>
        <p:blipFill>
          <a:blip r:embed="rId8"/>
          <a:stretch>
            <a:fillRect/>
          </a:stretch>
        </p:blipFill>
        <p:spPr>
          <a:xfrm>
            <a:off x="4569460" y="896620"/>
            <a:ext cx="2967990" cy="3070013"/>
          </a:xfrm>
          <a:prstGeom prst="rect">
            <a:avLst/>
          </a:prstGeom>
        </p:spPr>
      </p:pic>
    </p:spTree>
    <p:extLst>
      <p:ext uri="{BB962C8B-B14F-4D97-AF65-F5344CB8AC3E}">
        <p14:creationId xmlns:p14="http://schemas.microsoft.com/office/powerpoint/2010/main" val="2358968707"/>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1107996"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107818" y="4624714"/>
            <a:ext cx="3235550" cy="46166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之后静等安装成功即可，安装成功后的界面如图所示</a:t>
            </a:r>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GNML~{ND_LKYRBQT]3)@[KO"/>
          <p:cNvPicPr>
            <a:picLocks noChangeAspect="1"/>
          </p:cNvPicPr>
          <p:nvPr/>
        </p:nvPicPr>
        <p:blipFill>
          <a:blip r:embed="rId7"/>
          <a:stretch>
            <a:fillRect/>
          </a:stretch>
        </p:blipFill>
        <p:spPr>
          <a:xfrm>
            <a:off x="1043306" y="896621"/>
            <a:ext cx="2967355" cy="3069167"/>
          </a:xfrm>
          <a:prstGeom prst="rect">
            <a:avLst/>
          </a:prstGeom>
        </p:spPr>
      </p:pic>
      <p:pic>
        <p:nvPicPr>
          <p:cNvPr id="7" name="图片 6" descr=")@5IPN]SX~L0%`AR5`}LD0U"/>
          <p:cNvPicPr>
            <a:picLocks noChangeAspect="1"/>
          </p:cNvPicPr>
          <p:nvPr/>
        </p:nvPicPr>
        <p:blipFill>
          <a:blip r:embed="rId8"/>
          <a:stretch>
            <a:fillRect/>
          </a:stretch>
        </p:blipFill>
        <p:spPr>
          <a:xfrm>
            <a:off x="4569460" y="896620"/>
            <a:ext cx="2967990" cy="3070013"/>
          </a:xfrm>
          <a:prstGeom prst="rect">
            <a:avLst/>
          </a:prstGeom>
        </p:spPr>
      </p:pic>
    </p:spTree>
    <p:extLst>
      <p:ext uri="{BB962C8B-B14F-4D97-AF65-F5344CB8AC3E}">
        <p14:creationId xmlns:p14="http://schemas.microsoft.com/office/powerpoint/2010/main" val="4134057861"/>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9" y="281167"/>
            <a:ext cx="1822935" cy="369332"/>
          </a:xfrm>
          <a:prstGeom prst="rect">
            <a:avLst/>
          </a:prstGeom>
          <a:noFill/>
        </p:spPr>
        <p:txBody>
          <a:bodyPr wrap="none" rtlCol="0">
            <a:spAutoFit/>
          </a:bodyPr>
          <a:lstStyle/>
          <a:p>
            <a:pPr algn="l"/>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StarUML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的配置</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108076" y="4726940"/>
            <a:ext cx="6428105" cy="1015663"/>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为了能与面向对象的程序设计语言相关联，实现双向工程，需要在</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中配置</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属性</a:t>
            </a: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打开</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界面，通过</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Model/Profile……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菜单设置工程所需的</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。设置成功后就决定了工程所使用的规则和约定。根据语言的关联，可以选择适合的项，这里为了与</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JAVA</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语言管理，必须包含</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Java 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项，如图所示</a:t>
            </a:r>
          </a:p>
        </p:txBody>
      </p:sp>
      <p:pic>
        <p:nvPicPr>
          <p:cNvPr id="4" name="图片 3" descr="{LSWAAY3Z0WM5(L`[TXS}SG"/>
          <p:cNvPicPr>
            <a:picLocks noChangeAspect="1"/>
          </p:cNvPicPr>
          <p:nvPr/>
        </p:nvPicPr>
        <p:blipFill>
          <a:blip r:embed="rId7"/>
          <a:stretch>
            <a:fillRect/>
          </a:stretch>
        </p:blipFill>
        <p:spPr>
          <a:xfrm>
            <a:off x="1108076" y="956733"/>
            <a:ext cx="4633595" cy="3596640"/>
          </a:xfrm>
          <a:prstGeom prst="rect">
            <a:avLst/>
          </a:prstGeom>
        </p:spPr>
      </p:pic>
    </p:spTree>
    <p:extLst>
      <p:ext uri="{BB962C8B-B14F-4D97-AF65-F5344CB8AC3E}">
        <p14:creationId xmlns:p14="http://schemas.microsoft.com/office/powerpoint/2010/main" val="2794801756"/>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组合 3"/>
          <p:cNvGrpSpPr/>
          <p:nvPr>
            <p:custDataLst>
              <p:tags r:id="rId1"/>
            </p:custDataLst>
          </p:nvPr>
        </p:nvGrpSpPr>
        <p:grpSpPr>
          <a:xfrm>
            <a:off x="0" y="1028733"/>
            <a:ext cx="9144000" cy="5848933"/>
            <a:chOff x="0" y="771550"/>
            <a:chExt cx="9144000" cy="4386700"/>
          </a:xfrm>
        </p:grpSpPr>
        <p:sp>
          <p:nvSpPr>
            <p:cNvPr id="2" name="PA_KSO_Shape"/>
            <p:cNvSpPr/>
            <p:nvPr>
              <p:custDataLst>
                <p:tags r:id="rId4"/>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 name="PA_KSO_Shape"/>
            <p:cNvSpPr/>
            <p:nvPr>
              <p:custDataLst>
                <p:tags r:id="rId5"/>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5" name="PA_文本框 4"/>
          <p:cNvSpPr txBox="1"/>
          <p:nvPr>
            <p:custDataLst>
              <p:tags r:id="rId2"/>
            </p:custDataLst>
          </p:nvPr>
        </p:nvSpPr>
        <p:spPr>
          <a:xfrm>
            <a:off x="4499993" y="2544410"/>
            <a:ext cx="3503075" cy="584775"/>
          </a:xfrm>
          <a:prstGeom prst="rect">
            <a:avLst/>
          </a:prstGeom>
          <a:noFill/>
        </p:spPr>
        <p:txBody>
          <a:bodyPr wrap="none" rtlCol="0">
            <a:spAutoFit/>
          </a:bodyPr>
          <a:lstStyle/>
          <a:p>
            <a:r>
              <a:rPr lang="zh-CN" sz="3200" dirty="0">
                <a:solidFill>
                  <a:schemeClr val="tx1">
                    <a:lumMod val="85000"/>
                    <a:lumOff val="15000"/>
                  </a:schemeClr>
                </a:solidFill>
                <a:latin typeface="微软雅黑" panose="020B0503020204020204" pitchFamily="34" charset="-122"/>
                <a:ea typeface="微软雅黑" panose="020B0503020204020204" pitchFamily="34" charset="-122"/>
              </a:rPr>
              <a:t>使用</a:t>
            </a:r>
            <a:r>
              <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rPr>
              <a:t>StarUML</a:t>
            </a:r>
            <a:r>
              <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rPr>
              <a:t>建模</a:t>
            </a:r>
          </a:p>
        </p:txBody>
      </p:sp>
      <p:grpSp>
        <p:nvGrpSpPr>
          <p:cNvPr id="6" name="PA_组合 5"/>
          <p:cNvGrpSpPr/>
          <p:nvPr>
            <p:custDataLst>
              <p:tags r:id="rId3"/>
            </p:custDataLst>
          </p:nvPr>
        </p:nvGrpSpPr>
        <p:grpSpPr>
          <a:xfrm>
            <a:off x="3048085" y="2249268"/>
            <a:ext cx="1027486" cy="1369981"/>
            <a:chOff x="5302919" y="2242095"/>
            <a:chExt cx="621046" cy="621046"/>
          </a:xfrm>
        </p:grpSpPr>
        <p:sp>
          <p:nvSpPr>
            <p:cNvPr id="11" name="椭圆 10"/>
            <p:cNvSpPr/>
            <p:nvPr/>
          </p:nvSpPr>
          <p:spPr>
            <a:xfrm>
              <a:off x="5302919" y="2242095"/>
              <a:ext cx="621046" cy="621046"/>
            </a:xfrm>
            <a:prstGeom prst="ellipse">
              <a:avLst/>
            </a:prstGeom>
            <a:solidFill>
              <a:srgbClr val="8BC066"/>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KSO_Shape"/>
            <p:cNvSpPr/>
            <p:nvPr/>
          </p:nvSpPr>
          <p:spPr bwMode="auto">
            <a:xfrm>
              <a:off x="5462568" y="2409455"/>
              <a:ext cx="301748" cy="335473"/>
            </a:xfrm>
            <a:custGeom>
              <a:avLst/>
              <a:gdLst>
                <a:gd name="T0" fmla="*/ 1511663 w 2946"/>
                <a:gd name="T1" fmla="*/ 216114 h 3274"/>
                <a:gd name="T2" fmla="*/ 1558387 w 2946"/>
                <a:gd name="T3" fmla="*/ 72038 h 3274"/>
                <a:gd name="T4" fmla="*/ 1619403 w 2946"/>
                <a:gd name="T5" fmla="*/ 168822 h 3274"/>
                <a:gd name="T6" fmla="*/ 141821 w 2946"/>
                <a:gd name="T7" fmla="*/ 72038 h 3274"/>
                <a:gd name="T8" fmla="*/ 647541 w 2946"/>
                <a:gd name="T9" fmla="*/ 0 h 3274"/>
                <a:gd name="T10" fmla="*/ 974060 w 2946"/>
                <a:gd name="T11" fmla="*/ 72038 h 3274"/>
                <a:gd name="T12" fmla="*/ 1477582 w 2946"/>
                <a:gd name="T13" fmla="*/ 216114 h 3274"/>
                <a:gd name="T14" fmla="*/ 141821 w 2946"/>
                <a:gd name="T15" fmla="*/ 72038 h 3274"/>
                <a:gd name="T16" fmla="*/ 0 w 2946"/>
                <a:gd name="T17" fmla="*/ 112731 h 3274"/>
                <a:gd name="T18" fmla="*/ 107740 w 2946"/>
                <a:gd name="T19" fmla="*/ 72038 h 3274"/>
                <a:gd name="T20" fmla="*/ 51671 w 2946"/>
                <a:gd name="T21" fmla="*/ 216114 h 3274"/>
                <a:gd name="T22" fmla="*/ 1441851 w 2946"/>
                <a:gd name="T23" fmla="*/ 285952 h 3274"/>
                <a:gd name="T24" fmla="*/ 179750 w 2946"/>
                <a:gd name="T25" fmla="*/ 1298331 h 3274"/>
                <a:gd name="T26" fmla="*/ 1441851 w 2946"/>
                <a:gd name="T27" fmla="*/ 285952 h 3274"/>
                <a:gd name="T28" fmla="*/ 1190091 w 2946"/>
                <a:gd name="T29" fmla="*/ 1118512 h 3274"/>
                <a:gd name="T30" fmla="*/ 937781 w 2946"/>
                <a:gd name="T31" fmla="*/ 1046474 h 3274"/>
                <a:gd name="T32" fmla="*/ 937781 w 2946"/>
                <a:gd name="T33" fmla="*/ 974436 h 3274"/>
                <a:gd name="T34" fmla="*/ 1334111 w 2946"/>
                <a:gd name="T35" fmla="*/ 900199 h 3274"/>
                <a:gd name="T36" fmla="*/ 937781 w 2946"/>
                <a:gd name="T37" fmla="*/ 974436 h 3274"/>
                <a:gd name="T38" fmla="*/ 1334111 w 2946"/>
                <a:gd name="T39" fmla="*/ 792417 h 3274"/>
                <a:gd name="T40" fmla="*/ 937781 w 2946"/>
                <a:gd name="T41" fmla="*/ 722578 h 3274"/>
                <a:gd name="T42" fmla="*/ 554093 w 2946"/>
                <a:gd name="T43" fmla="*/ 1181751 h 3274"/>
                <a:gd name="T44" fmla="*/ 507919 w 2946"/>
                <a:gd name="T45" fmla="*/ 972236 h 3274"/>
                <a:gd name="T46" fmla="*/ 301233 w 2946"/>
                <a:gd name="T47" fmla="*/ 928244 h 3274"/>
                <a:gd name="T48" fmla="*/ 863572 w 2946"/>
                <a:gd name="T49" fmla="*/ 900199 h 3274"/>
                <a:gd name="T50" fmla="*/ 575531 w 2946"/>
                <a:gd name="T51" fmla="*/ 900199 h 3274"/>
                <a:gd name="T52" fmla="*/ 287491 w 2946"/>
                <a:gd name="T53" fmla="*/ 506465 h 3274"/>
                <a:gd name="T54" fmla="*/ 863572 w 2946"/>
                <a:gd name="T55" fmla="*/ 393734 h 3274"/>
                <a:gd name="T56" fmla="*/ 287491 w 2946"/>
                <a:gd name="T57" fmla="*/ 506465 h 3274"/>
                <a:gd name="T58" fmla="*/ 109939 w 2946"/>
                <a:gd name="T59" fmla="*/ 1476502 h 3274"/>
                <a:gd name="T60" fmla="*/ 1551790 w 2946"/>
                <a:gd name="T61" fmla="*/ 1368170 h 3274"/>
                <a:gd name="T62" fmla="*/ 694815 w 2946"/>
                <a:gd name="T63" fmla="*/ 1519394 h 3274"/>
                <a:gd name="T64" fmla="*/ 357302 w 2946"/>
                <a:gd name="T65" fmla="*/ 1800397 h 3274"/>
                <a:gd name="T66" fmla="*/ 694815 w 2946"/>
                <a:gd name="T67" fmla="*/ 1519394 h 3274"/>
                <a:gd name="T68" fmla="*/ 1088397 w 2946"/>
                <a:gd name="T69" fmla="*/ 1800397 h 3274"/>
                <a:gd name="T70" fmla="*/ 1088397 w 2946"/>
                <a:gd name="T71" fmla="*/ 1519394 h 327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2946" h="3274">
                  <a:moveTo>
                    <a:pt x="2831" y="393"/>
                  </a:moveTo>
                  <a:cubicBezTo>
                    <a:pt x="2750" y="393"/>
                    <a:pt x="2750" y="393"/>
                    <a:pt x="2750" y="393"/>
                  </a:cubicBezTo>
                  <a:cubicBezTo>
                    <a:pt x="2754" y="131"/>
                    <a:pt x="2754" y="131"/>
                    <a:pt x="2754" y="131"/>
                  </a:cubicBezTo>
                  <a:cubicBezTo>
                    <a:pt x="2835" y="131"/>
                    <a:pt x="2835" y="131"/>
                    <a:pt x="2835" y="131"/>
                  </a:cubicBezTo>
                  <a:cubicBezTo>
                    <a:pt x="2946" y="205"/>
                    <a:pt x="2946" y="205"/>
                    <a:pt x="2946" y="205"/>
                  </a:cubicBezTo>
                  <a:cubicBezTo>
                    <a:pt x="2946" y="307"/>
                    <a:pt x="2946" y="307"/>
                    <a:pt x="2946" y="307"/>
                  </a:cubicBezTo>
                  <a:lnTo>
                    <a:pt x="2831" y="393"/>
                  </a:lnTo>
                  <a:close/>
                  <a:moveTo>
                    <a:pt x="258" y="131"/>
                  </a:moveTo>
                  <a:cubicBezTo>
                    <a:pt x="1178" y="131"/>
                    <a:pt x="1178" y="131"/>
                    <a:pt x="1178" y="131"/>
                  </a:cubicBezTo>
                  <a:cubicBezTo>
                    <a:pt x="1178" y="0"/>
                    <a:pt x="1178" y="0"/>
                    <a:pt x="1178" y="0"/>
                  </a:cubicBezTo>
                  <a:cubicBezTo>
                    <a:pt x="1772" y="0"/>
                    <a:pt x="1772" y="0"/>
                    <a:pt x="1772" y="0"/>
                  </a:cubicBezTo>
                  <a:cubicBezTo>
                    <a:pt x="1772" y="131"/>
                    <a:pt x="1772" y="131"/>
                    <a:pt x="1772" y="131"/>
                  </a:cubicBezTo>
                  <a:cubicBezTo>
                    <a:pt x="2688" y="131"/>
                    <a:pt x="2688" y="131"/>
                    <a:pt x="2688" y="131"/>
                  </a:cubicBezTo>
                  <a:cubicBezTo>
                    <a:pt x="2688" y="393"/>
                    <a:pt x="2688" y="393"/>
                    <a:pt x="2688" y="393"/>
                  </a:cubicBezTo>
                  <a:cubicBezTo>
                    <a:pt x="258" y="393"/>
                    <a:pt x="258" y="393"/>
                    <a:pt x="258" y="393"/>
                  </a:cubicBezTo>
                  <a:lnTo>
                    <a:pt x="258" y="131"/>
                  </a:lnTo>
                  <a:close/>
                  <a:moveTo>
                    <a:pt x="0" y="307"/>
                  </a:moveTo>
                  <a:cubicBezTo>
                    <a:pt x="0" y="205"/>
                    <a:pt x="0" y="205"/>
                    <a:pt x="0" y="205"/>
                  </a:cubicBezTo>
                  <a:cubicBezTo>
                    <a:pt x="94" y="131"/>
                    <a:pt x="94" y="131"/>
                    <a:pt x="94" y="131"/>
                  </a:cubicBezTo>
                  <a:cubicBezTo>
                    <a:pt x="196" y="131"/>
                    <a:pt x="196" y="131"/>
                    <a:pt x="196" y="131"/>
                  </a:cubicBezTo>
                  <a:cubicBezTo>
                    <a:pt x="196" y="393"/>
                    <a:pt x="196" y="393"/>
                    <a:pt x="196" y="393"/>
                  </a:cubicBezTo>
                  <a:cubicBezTo>
                    <a:pt x="94" y="393"/>
                    <a:pt x="94" y="393"/>
                    <a:pt x="94" y="393"/>
                  </a:cubicBezTo>
                  <a:lnTo>
                    <a:pt x="0" y="307"/>
                  </a:lnTo>
                  <a:close/>
                  <a:moveTo>
                    <a:pt x="2623" y="520"/>
                  </a:moveTo>
                  <a:cubicBezTo>
                    <a:pt x="2623" y="2361"/>
                    <a:pt x="2623" y="2361"/>
                    <a:pt x="2623" y="2361"/>
                  </a:cubicBezTo>
                  <a:cubicBezTo>
                    <a:pt x="327" y="2361"/>
                    <a:pt x="327" y="2361"/>
                    <a:pt x="327" y="2361"/>
                  </a:cubicBezTo>
                  <a:cubicBezTo>
                    <a:pt x="327" y="520"/>
                    <a:pt x="327" y="520"/>
                    <a:pt x="327" y="520"/>
                  </a:cubicBezTo>
                  <a:lnTo>
                    <a:pt x="2623" y="520"/>
                  </a:lnTo>
                  <a:close/>
                  <a:moveTo>
                    <a:pt x="1706" y="2034"/>
                  </a:moveTo>
                  <a:cubicBezTo>
                    <a:pt x="2165" y="2034"/>
                    <a:pt x="2165" y="2034"/>
                    <a:pt x="2165" y="2034"/>
                  </a:cubicBezTo>
                  <a:cubicBezTo>
                    <a:pt x="2165" y="1903"/>
                    <a:pt x="2165" y="1903"/>
                    <a:pt x="2165" y="1903"/>
                  </a:cubicBezTo>
                  <a:cubicBezTo>
                    <a:pt x="1706" y="1903"/>
                    <a:pt x="1706" y="1903"/>
                    <a:pt x="1706" y="1903"/>
                  </a:cubicBezTo>
                  <a:lnTo>
                    <a:pt x="1706" y="2034"/>
                  </a:lnTo>
                  <a:close/>
                  <a:moveTo>
                    <a:pt x="1706" y="1772"/>
                  </a:moveTo>
                  <a:cubicBezTo>
                    <a:pt x="2427" y="1772"/>
                    <a:pt x="2427" y="1772"/>
                    <a:pt x="2427" y="1772"/>
                  </a:cubicBezTo>
                  <a:cubicBezTo>
                    <a:pt x="2427" y="1637"/>
                    <a:pt x="2427" y="1637"/>
                    <a:pt x="2427" y="1637"/>
                  </a:cubicBezTo>
                  <a:cubicBezTo>
                    <a:pt x="1706" y="1637"/>
                    <a:pt x="1706" y="1637"/>
                    <a:pt x="1706" y="1637"/>
                  </a:cubicBezTo>
                  <a:lnTo>
                    <a:pt x="1706" y="1772"/>
                  </a:lnTo>
                  <a:close/>
                  <a:moveTo>
                    <a:pt x="1706" y="1441"/>
                  </a:moveTo>
                  <a:cubicBezTo>
                    <a:pt x="2427" y="1441"/>
                    <a:pt x="2427" y="1441"/>
                    <a:pt x="2427" y="1441"/>
                  </a:cubicBezTo>
                  <a:cubicBezTo>
                    <a:pt x="2427" y="1314"/>
                    <a:pt x="2427" y="1314"/>
                    <a:pt x="2427" y="1314"/>
                  </a:cubicBezTo>
                  <a:cubicBezTo>
                    <a:pt x="1706" y="1314"/>
                    <a:pt x="1706" y="1314"/>
                    <a:pt x="1706" y="1314"/>
                  </a:cubicBezTo>
                  <a:lnTo>
                    <a:pt x="1706" y="1441"/>
                  </a:lnTo>
                  <a:close/>
                  <a:moveTo>
                    <a:pt x="1008" y="2149"/>
                  </a:moveTo>
                  <a:cubicBezTo>
                    <a:pt x="1245" y="2149"/>
                    <a:pt x="1440" y="1998"/>
                    <a:pt x="1466" y="1768"/>
                  </a:cubicBezTo>
                  <a:cubicBezTo>
                    <a:pt x="924" y="1768"/>
                    <a:pt x="924" y="1768"/>
                    <a:pt x="924" y="1768"/>
                  </a:cubicBezTo>
                  <a:cubicBezTo>
                    <a:pt x="924" y="1231"/>
                    <a:pt x="924" y="1231"/>
                    <a:pt x="924" y="1231"/>
                  </a:cubicBezTo>
                  <a:cubicBezTo>
                    <a:pt x="694" y="1256"/>
                    <a:pt x="548" y="1451"/>
                    <a:pt x="548" y="1688"/>
                  </a:cubicBezTo>
                  <a:cubicBezTo>
                    <a:pt x="548" y="1943"/>
                    <a:pt x="754" y="2149"/>
                    <a:pt x="1008" y="2149"/>
                  </a:cubicBezTo>
                  <a:close/>
                  <a:moveTo>
                    <a:pt x="1571" y="1637"/>
                  </a:moveTo>
                  <a:cubicBezTo>
                    <a:pt x="1571" y="1637"/>
                    <a:pt x="1559" y="1126"/>
                    <a:pt x="1047" y="1126"/>
                  </a:cubicBezTo>
                  <a:cubicBezTo>
                    <a:pt x="1047" y="1637"/>
                    <a:pt x="1047" y="1637"/>
                    <a:pt x="1047" y="1637"/>
                  </a:cubicBezTo>
                  <a:lnTo>
                    <a:pt x="1571" y="1637"/>
                  </a:lnTo>
                  <a:close/>
                  <a:moveTo>
                    <a:pt x="523" y="921"/>
                  </a:moveTo>
                  <a:cubicBezTo>
                    <a:pt x="1571" y="921"/>
                    <a:pt x="1571" y="921"/>
                    <a:pt x="1571" y="921"/>
                  </a:cubicBezTo>
                  <a:cubicBezTo>
                    <a:pt x="1571" y="716"/>
                    <a:pt x="1571" y="716"/>
                    <a:pt x="1571" y="716"/>
                  </a:cubicBezTo>
                  <a:cubicBezTo>
                    <a:pt x="523" y="716"/>
                    <a:pt x="523" y="716"/>
                    <a:pt x="523" y="716"/>
                  </a:cubicBezTo>
                  <a:lnTo>
                    <a:pt x="523" y="921"/>
                  </a:lnTo>
                  <a:close/>
                  <a:moveTo>
                    <a:pt x="2823" y="2685"/>
                  </a:moveTo>
                  <a:cubicBezTo>
                    <a:pt x="200" y="2685"/>
                    <a:pt x="200" y="2685"/>
                    <a:pt x="200" y="2685"/>
                  </a:cubicBezTo>
                  <a:cubicBezTo>
                    <a:pt x="200" y="2488"/>
                    <a:pt x="200" y="2488"/>
                    <a:pt x="200" y="2488"/>
                  </a:cubicBezTo>
                  <a:cubicBezTo>
                    <a:pt x="2823" y="2488"/>
                    <a:pt x="2823" y="2488"/>
                    <a:pt x="2823" y="2488"/>
                  </a:cubicBezTo>
                  <a:lnTo>
                    <a:pt x="2823" y="2685"/>
                  </a:lnTo>
                  <a:close/>
                  <a:moveTo>
                    <a:pt x="1264" y="2763"/>
                  </a:moveTo>
                  <a:cubicBezTo>
                    <a:pt x="957" y="3274"/>
                    <a:pt x="957" y="3274"/>
                    <a:pt x="957" y="3274"/>
                  </a:cubicBezTo>
                  <a:cubicBezTo>
                    <a:pt x="650" y="3274"/>
                    <a:pt x="650" y="3274"/>
                    <a:pt x="650" y="3274"/>
                  </a:cubicBezTo>
                  <a:cubicBezTo>
                    <a:pt x="957" y="2763"/>
                    <a:pt x="957" y="2763"/>
                    <a:pt x="957" y="2763"/>
                  </a:cubicBezTo>
                  <a:lnTo>
                    <a:pt x="1264" y="2763"/>
                  </a:lnTo>
                  <a:close/>
                  <a:moveTo>
                    <a:pt x="2287" y="3274"/>
                  </a:moveTo>
                  <a:cubicBezTo>
                    <a:pt x="1980" y="3274"/>
                    <a:pt x="1980" y="3274"/>
                    <a:pt x="1980" y="3274"/>
                  </a:cubicBezTo>
                  <a:cubicBezTo>
                    <a:pt x="1673" y="2763"/>
                    <a:pt x="1673" y="2763"/>
                    <a:pt x="1673" y="2763"/>
                  </a:cubicBezTo>
                  <a:cubicBezTo>
                    <a:pt x="1980" y="2763"/>
                    <a:pt x="1980" y="2763"/>
                    <a:pt x="1980" y="2763"/>
                  </a:cubicBezTo>
                  <a:lnTo>
                    <a:pt x="2287" y="3274"/>
                  </a:lnTo>
                  <a:close/>
                </a:path>
              </a:pathLst>
            </a:custGeom>
            <a:solidFill>
              <a:schemeClr val="bg1"/>
            </a:solidFill>
            <a:ln>
              <a:noFill/>
            </a:ln>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spTree>
    <p:extLst>
      <p:ext uri="{BB962C8B-B14F-4D97-AF65-F5344CB8AC3E}">
        <p14:creationId xmlns:p14="http://schemas.microsoft.com/office/powerpoint/2010/main" val="2331218475"/>
      </p:ext>
    </p:extLst>
  </p:cSld>
  <p:clrMapOvr>
    <a:masterClrMapping/>
  </p:clrMapOvr>
  <mc:AlternateContent xmlns:mc="http://schemas.openxmlformats.org/markup-compatibility/2006" xmlns:p14="http://schemas.microsoft.com/office/powerpoint/2010/main">
    <mc:Choice Requires="p14">
      <p:transition spd="med" p14:dur="700" advTm="1500">
        <p:fade/>
      </p:transition>
    </mc:Choice>
    <mc:Fallback xmlns="">
      <p:transition spd="med" advTm="1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3" presetClass="entr" presetSubtype="16" fill="hold" nodeType="withEffect">
                                  <p:stCondLst>
                                    <p:cond delay="50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childTnLst>
                                </p:cTn>
                              </p:par>
                              <p:par>
                                <p:cTn id="12" presetID="22" presetClass="entr" presetSubtype="8" fill="hold" grpId="0" nodeType="withEffect">
                                  <p:stCondLst>
                                    <p:cond delay="100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877163"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主界面</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3"/>
            </p:custDataLst>
          </p:nvPr>
        </p:nvSpPr>
        <p:spPr>
          <a:xfrm>
            <a:off x="1181735" y="5737014"/>
            <a:ext cx="5655310" cy="830997"/>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安装完成之后点击</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进入主界面。如图，主界面主要以以文件为始一行的菜单栏，</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菜单栏之下以空白文件为始一行的工具栏，再之下以工具箱为始一列的工具箱，右侧的模型资源管理器及之下的属性区五个大类组成</a:t>
            </a:r>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4" name="图片 3" descr="]5K~TL}W1{MC9O5[631{`RU"/>
          <p:cNvPicPr>
            <a:picLocks noChangeAspect="1"/>
          </p:cNvPicPr>
          <p:nvPr/>
        </p:nvPicPr>
        <p:blipFill>
          <a:blip r:embed="rId6"/>
          <a:stretch>
            <a:fillRect/>
          </a:stretch>
        </p:blipFill>
        <p:spPr>
          <a:xfrm>
            <a:off x="1043305" y="806027"/>
            <a:ext cx="6531610" cy="4716780"/>
          </a:xfrm>
          <a:prstGeom prst="rect">
            <a:avLst/>
          </a:prstGeom>
        </p:spPr>
      </p:pic>
    </p:spTree>
    <p:extLst>
      <p:ext uri="{BB962C8B-B14F-4D97-AF65-F5344CB8AC3E}">
        <p14:creationId xmlns:p14="http://schemas.microsoft.com/office/powerpoint/2010/main" val="3800724009"/>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9" y="281167"/>
            <a:ext cx="3195362" cy="369332"/>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创建或打开项目、配置</a:t>
            </a:r>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Profile</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6" y="1193800"/>
            <a:ext cx="6428105" cy="1200329"/>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在</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中，项目是基本的管理单位。一个项目可以管理一个或多个项目模型，它是在任何软件模型中都存在的顶级的包。一般的说，一个项目保存在一个文件中。一个项目包含三种子元素。分别为模型、子系统和包。</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在</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中，可以通过</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File→New Project</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和</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File→Open</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来创建和打开项目。</a:t>
            </a:r>
          </a:p>
          <a:p>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同时，为了与</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Java</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语言交互，应设置</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属性，界面如下所示</a:t>
            </a:r>
          </a:p>
        </p:txBody>
      </p:sp>
      <p:pic>
        <p:nvPicPr>
          <p:cNvPr id="4" name="图片 3" descr="{LSWAAY3Z0WM5(L`[TXS}SG"/>
          <p:cNvPicPr>
            <a:picLocks noChangeAspect="1"/>
          </p:cNvPicPr>
          <p:nvPr/>
        </p:nvPicPr>
        <p:blipFill>
          <a:blip r:embed="rId7"/>
          <a:stretch>
            <a:fillRect/>
          </a:stretch>
        </p:blipFill>
        <p:spPr>
          <a:xfrm>
            <a:off x="1529081" y="2792308"/>
            <a:ext cx="4312285" cy="3346873"/>
          </a:xfrm>
          <a:prstGeom prst="rect">
            <a:avLst/>
          </a:prstGeom>
        </p:spPr>
      </p:pic>
    </p:spTree>
    <p:extLst>
      <p:ext uri="{BB962C8B-B14F-4D97-AF65-F5344CB8AC3E}">
        <p14:creationId xmlns:p14="http://schemas.microsoft.com/office/powerpoint/2010/main" val="4041170636"/>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1107996"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创建模块</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6" y="1275927"/>
            <a:ext cx="6428105" cy="2677656"/>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模块是一中包，它提供了对</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功能和特征的扩充。模块的创建可以是几种新扩充元素的结合。不但可以为某用途对一个独立的模块配置扩充元素，而且还可以再同意模块中创建同一类型的扩充元素。</a:t>
            </a: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的模块具有以下功能。</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1</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）拓展主菜单货弹出菜单</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2</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）添加新方法（</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Approach</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3</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）添加新轮廓（</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4</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）通过构造型（</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Stereotype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）或表示法（</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Notation</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）的扩充</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添加新元素</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5</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）通过</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com</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服务器或简单的脚本文件实现新的功能</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6</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）与其他应用程序集成</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7</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）其他的插件（</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Add-In</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）功能</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在项目中创建三个元素的方法相同，如果添加模块，需要选择图</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中右侧的无标题模块，邮件选择模型即可创建模块</a:t>
            </a:r>
          </a:p>
        </p:txBody>
      </p:sp>
      <p:pic>
        <p:nvPicPr>
          <p:cNvPr id="6" name="图片 5" descr="123"/>
          <p:cNvPicPr>
            <a:picLocks noChangeAspect="1"/>
          </p:cNvPicPr>
          <p:nvPr/>
        </p:nvPicPr>
        <p:blipFill>
          <a:blip r:embed="rId7"/>
          <a:stretch>
            <a:fillRect/>
          </a:stretch>
        </p:blipFill>
        <p:spPr>
          <a:xfrm>
            <a:off x="5832475" y="1993053"/>
            <a:ext cx="2884170" cy="4240107"/>
          </a:xfrm>
          <a:prstGeom prst="rect">
            <a:avLst/>
          </a:prstGeom>
        </p:spPr>
      </p:pic>
    </p:spTree>
    <p:extLst>
      <p:ext uri="{BB962C8B-B14F-4D97-AF65-F5344CB8AC3E}">
        <p14:creationId xmlns:p14="http://schemas.microsoft.com/office/powerpoint/2010/main" val="3628109836"/>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2031325" cy="369332"/>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创建参与者与用例</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5" y="1387687"/>
            <a:ext cx="5617210" cy="138499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参与者定义了在于实体交互时该实体的用户可以发挥作用的一套清楚的角色。参与者可以被认为是对于每个用来交流的用例而言的独立角色。</a:t>
            </a:r>
          </a:p>
          <a:p>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如果在创建用例图之前创建参与者，则需要经过以下步骤进行。</a:t>
            </a: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(1)</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通过</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Model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主菜单或右键选定模型，选择</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Add→Actor</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命令；</a:t>
            </a: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(2)</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在模型资源管理器中就会出现小人图标</a:t>
            </a: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(3)</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相关属性可以在属性区设置和修改</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如图为我们小组创建的创建者例子，分为教师、学生、游客、管理员</a:t>
            </a:r>
          </a:p>
        </p:txBody>
      </p:sp>
      <p:pic>
        <p:nvPicPr>
          <p:cNvPr id="6" name="图片 5" descr="1111"/>
          <p:cNvPicPr>
            <a:picLocks noChangeAspect="1"/>
          </p:cNvPicPr>
          <p:nvPr/>
        </p:nvPicPr>
        <p:blipFill>
          <a:blip r:embed="rId8"/>
          <a:stretch>
            <a:fillRect/>
          </a:stretch>
        </p:blipFill>
        <p:spPr>
          <a:xfrm>
            <a:off x="6660516" y="281093"/>
            <a:ext cx="2308225" cy="3848947"/>
          </a:xfrm>
          <a:prstGeom prst="rect">
            <a:avLst/>
          </a:prstGeom>
        </p:spPr>
      </p:pic>
      <p:sp>
        <p:nvSpPr>
          <p:cNvPr id="7" name="PA_文本框 6"/>
          <p:cNvSpPr txBox="1"/>
          <p:nvPr>
            <p:custDataLst>
              <p:tags r:id="rId5"/>
            </p:custDataLst>
          </p:nvPr>
        </p:nvSpPr>
        <p:spPr>
          <a:xfrm>
            <a:off x="1043305" y="4580468"/>
            <a:ext cx="4298950" cy="830997"/>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用例构造用于定义系统行为或者其他的语义实体而不展示其内部结构。每个用例制定一系列的行为，包括辩题，可执行的实体，与参与者实体交互</a:t>
            </a:r>
          </a:p>
          <a:p>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其创建过程与参与者类似</a:t>
            </a:r>
          </a:p>
        </p:txBody>
      </p:sp>
      <p:pic>
        <p:nvPicPr>
          <p:cNvPr id="9" name="图片 8" descr="222"/>
          <p:cNvPicPr>
            <a:picLocks noChangeAspect="1"/>
          </p:cNvPicPr>
          <p:nvPr/>
        </p:nvPicPr>
        <p:blipFill>
          <a:blip r:embed="rId9"/>
          <a:stretch>
            <a:fillRect/>
          </a:stretch>
        </p:blipFill>
        <p:spPr>
          <a:xfrm>
            <a:off x="5288915" y="3886200"/>
            <a:ext cx="2270760" cy="2365587"/>
          </a:xfrm>
          <a:prstGeom prst="rect">
            <a:avLst/>
          </a:prstGeom>
        </p:spPr>
      </p:pic>
    </p:spTree>
    <p:extLst>
      <p:ext uri="{BB962C8B-B14F-4D97-AF65-F5344CB8AC3E}">
        <p14:creationId xmlns:p14="http://schemas.microsoft.com/office/powerpoint/2010/main" val="993596360"/>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par>
                                <p:cTn id="17" presetID="22" presetClass="entr" presetSubtype="1" fill="hold" grpId="0" nodeType="withEffect">
                                  <p:stCondLst>
                                    <p:cond delay="2500"/>
                                  </p:stCondLst>
                                  <p:childTnLst>
                                    <p:set>
                                      <p:cBhvr>
                                        <p:cTn id="18" dur="1" fill="hold">
                                          <p:stCondLst>
                                            <p:cond delay="0"/>
                                          </p:stCondLst>
                                        </p:cTn>
                                        <p:tgtEl>
                                          <p:spTgt spid="7"/>
                                        </p:tgtEl>
                                        <p:attrNameLst>
                                          <p:attrName>style.visibility</p:attrName>
                                        </p:attrNameLst>
                                      </p:cBhvr>
                                      <p:to>
                                        <p:strVal val="visible"/>
                                      </p:to>
                                    </p:set>
                                    <p:animEffect transition="in" filter="wipe(up)">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877163"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创建图</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6" y="1173481"/>
            <a:ext cx="6428105" cy="138499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能提供常用的</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11</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种类图，前面已经提过，这里就不一一介绍，主要来讲解一下如何创建图</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1</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）从模型资源管理器选择相应的模型；</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2</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）右键单击选择创建图菜单，选择相应的图即可</a:t>
            </a:r>
          </a:p>
          <a:p>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如图即是我们创建的图示例</a:t>
            </a:r>
          </a:p>
          <a:p>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QQ图片20171105160527"/>
          <p:cNvPicPr>
            <a:picLocks noChangeAspect="1"/>
          </p:cNvPicPr>
          <p:nvPr/>
        </p:nvPicPr>
        <p:blipFill>
          <a:blip r:embed="rId7"/>
          <a:stretch>
            <a:fillRect/>
          </a:stretch>
        </p:blipFill>
        <p:spPr>
          <a:xfrm>
            <a:off x="3408045" y="2446867"/>
            <a:ext cx="4925060" cy="3694007"/>
          </a:xfrm>
          <a:prstGeom prst="rect">
            <a:avLst/>
          </a:prstGeom>
        </p:spPr>
      </p:pic>
    </p:spTree>
    <p:extLst>
      <p:ext uri="{BB962C8B-B14F-4D97-AF65-F5344CB8AC3E}">
        <p14:creationId xmlns:p14="http://schemas.microsoft.com/office/powerpoint/2010/main" val="3783796712"/>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1338828"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保存与导出</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5" y="1173481"/>
            <a:ext cx="4667250" cy="46166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从</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菜单选择</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Save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命令，所有资料只有一个单一的项目文件（</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X.uml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），所以目前应该只有一个文件生成</a:t>
            </a:r>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4" name="图片 3" descr="~@LFL{L_$B6W5X3{T2`%~Y9"/>
          <p:cNvPicPr>
            <a:picLocks noChangeAspect="1"/>
          </p:cNvPicPr>
          <p:nvPr/>
        </p:nvPicPr>
        <p:blipFill>
          <a:blip r:embed="rId8"/>
          <a:stretch>
            <a:fillRect/>
          </a:stretch>
        </p:blipFill>
        <p:spPr>
          <a:xfrm>
            <a:off x="6072505" y="857673"/>
            <a:ext cx="2627630" cy="2675467"/>
          </a:xfrm>
          <a:prstGeom prst="rect">
            <a:avLst/>
          </a:prstGeom>
        </p:spPr>
      </p:pic>
      <p:sp>
        <p:nvSpPr>
          <p:cNvPr id="7" name="PA_文本框 6"/>
          <p:cNvSpPr txBox="1"/>
          <p:nvPr>
            <p:custDataLst>
              <p:tags r:id="rId5"/>
            </p:custDataLst>
          </p:nvPr>
        </p:nvSpPr>
        <p:spPr>
          <a:xfrm>
            <a:off x="875030" y="4559300"/>
            <a:ext cx="4667250" cy="646331"/>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选择</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菜单中的导出命令可以将图表导出，通过选择合适的稳健烈性保存为其他格式。</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如图为导出</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XML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的示例</a:t>
            </a:r>
          </a:p>
        </p:txBody>
      </p:sp>
      <p:pic>
        <p:nvPicPr>
          <p:cNvPr id="9" name="图片 8" descr="QPBZK3I`B}AVK])Q4F[5V]D"/>
          <p:cNvPicPr>
            <a:picLocks noChangeAspect="1"/>
          </p:cNvPicPr>
          <p:nvPr/>
        </p:nvPicPr>
        <p:blipFill>
          <a:blip r:embed="rId9"/>
          <a:stretch>
            <a:fillRect/>
          </a:stretch>
        </p:blipFill>
        <p:spPr>
          <a:xfrm>
            <a:off x="6072505" y="3833707"/>
            <a:ext cx="2598420" cy="2456180"/>
          </a:xfrm>
          <a:prstGeom prst="rect">
            <a:avLst/>
          </a:prstGeom>
        </p:spPr>
      </p:pic>
    </p:spTree>
    <p:extLst>
      <p:ext uri="{BB962C8B-B14F-4D97-AF65-F5344CB8AC3E}">
        <p14:creationId xmlns:p14="http://schemas.microsoft.com/office/powerpoint/2010/main" val="1368753073"/>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par>
                                <p:cTn id="17" presetID="22" presetClass="entr" presetSubtype="1" fill="hold" grpId="0" nodeType="withEffect">
                                  <p:stCondLst>
                                    <p:cond delay="2500"/>
                                  </p:stCondLst>
                                  <p:childTnLst>
                                    <p:set>
                                      <p:cBhvr>
                                        <p:cTn id="18" dur="1" fill="hold">
                                          <p:stCondLst>
                                            <p:cond delay="0"/>
                                          </p:stCondLst>
                                        </p:cTn>
                                        <p:tgtEl>
                                          <p:spTgt spid="7"/>
                                        </p:tgtEl>
                                        <p:attrNameLst>
                                          <p:attrName>style.visibility</p:attrName>
                                        </p:attrNameLst>
                                      </p:cBhvr>
                                      <p:to>
                                        <p:strVal val="visible"/>
                                      </p:to>
                                    </p:set>
                                    <p:animEffect transition="in" filter="wipe(up)">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1625766" cy="369332"/>
          </a:xfrm>
          <a:prstGeom prst="rect">
            <a:avLst/>
          </a:prstGeom>
          <a:noFill/>
        </p:spPr>
        <p:txBody>
          <a:bodyPr wrap="none" rtlCol="0">
            <a:spAutoFit/>
          </a:bodyPr>
          <a:lstStyle/>
          <a:p>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建模工具</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PA_矩形 5"/>
          <p:cNvSpPr/>
          <p:nvPr>
            <p:custDataLst>
              <p:tags r:id="rId3"/>
            </p:custDataLst>
          </p:nvPr>
        </p:nvSpPr>
        <p:spPr>
          <a:xfrm>
            <a:off x="971601" y="2331604"/>
            <a:ext cx="3620235" cy="3591185"/>
          </a:xfrm>
          <a:prstGeom prst="rect">
            <a:avLst/>
          </a:prstGeom>
          <a:blipFill>
            <a:blip r:embed="rId1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5004130" y="2181014"/>
            <a:ext cx="3943189" cy="3344260"/>
            <a:chOff x="5004048" y="1635646"/>
            <a:chExt cx="3240498" cy="2032087"/>
          </a:xfrm>
        </p:grpSpPr>
        <p:sp>
          <p:nvSpPr>
            <p:cNvPr id="7" name="PA_文本框 6"/>
            <p:cNvSpPr txBox="1"/>
            <p:nvPr>
              <p:custDataLst>
                <p:tags r:id="rId5"/>
              </p:custDataLst>
            </p:nvPr>
          </p:nvSpPr>
          <p:spPr>
            <a:xfrm>
              <a:off x="5008858" y="1945588"/>
              <a:ext cx="3235550" cy="280523"/>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简单的来说，模型就是现实的简化。航模大赛，一个个的航模，其实就是对实际生活中的航船的简化再造。</a:t>
              </a:r>
            </a:p>
          </p:txBody>
        </p:sp>
        <p:sp>
          <p:nvSpPr>
            <p:cNvPr id="8" name="PA_文本框 7"/>
            <p:cNvSpPr txBox="1"/>
            <p:nvPr>
              <p:custDataLst>
                <p:tags r:id="rId6"/>
              </p:custDataLst>
            </p:nvPr>
          </p:nvSpPr>
          <p:spPr>
            <a:xfrm>
              <a:off x="5004048" y="1635646"/>
              <a:ext cx="1402080" cy="205717"/>
            </a:xfrm>
            <a:prstGeom prst="rect">
              <a:avLst/>
            </a:prstGeom>
            <a:noFill/>
          </p:spPr>
          <p:txBody>
            <a:bodyPr wrap="square" rtlCol="0">
              <a:spAutoFit/>
            </a:bodyPr>
            <a:lstStyle/>
            <a:p>
              <a:pPr algn="l"/>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什么是模型？</a:t>
              </a:r>
            </a:p>
          </p:txBody>
        </p:sp>
        <p:sp>
          <p:nvSpPr>
            <p:cNvPr id="9" name="PA_文本框 11"/>
            <p:cNvSpPr txBox="1"/>
            <p:nvPr>
              <p:custDataLst>
                <p:tags r:id="rId7"/>
              </p:custDataLst>
            </p:nvPr>
          </p:nvSpPr>
          <p:spPr>
            <a:xfrm>
              <a:off x="5008996" y="2938372"/>
              <a:ext cx="3235550" cy="729361"/>
            </a:xfrm>
            <a:prstGeom prst="rect">
              <a:avLst/>
            </a:prstGeom>
            <a:noFill/>
          </p:spPr>
          <p:txBody>
            <a:bodyPr wrap="square" rtlCol="0">
              <a:spAutoFit/>
            </a:bodyPr>
            <a:lstStyle/>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用</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建模的好处有很多，简单来说，可以概括为以下四点：</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一、有助于按照现实或者实际情况进行直观的描述。 </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二、能够规定软件或者模型的结构，行为，属性。 </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三、能够指导软件构造的模板。 </a:t>
              </a: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四、对决策进行文档化 </a:t>
              </a:r>
            </a:p>
          </p:txBody>
        </p:sp>
        <p:sp>
          <p:nvSpPr>
            <p:cNvPr id="10" name="PA_文本框 12"/>
            <p:cNvSpPr txBox="1"/>
            <p:nvPr>
              <p:custDataLst>
                <p:tags r:id="rId8"/>
              </p:custDataLst>
            </p:nvPr>
          </p:nvSpPr>
          <p:spPr>
            <a:xfrm>
              <a:off x="5004431" y="2664960"/>
              <a:ext cx="2418080" cy="205717"/>
            </a:xfrm>
            <a:prstGeom prst="rect">
              <a:avLst/>
            </a:prstGeom>
            <a:noFill/>
          </p:spPr>
          <p:txBody>
            <a:bodyPr wrap="square" rtlCol="0">
              <a:spAutoFit/>
            </a:bodyPr>
            <a:lstStyle/>
            <a:p>
              <a:pPr algn="l"/>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为什么要用</a:t>
              </a:r>
              <a:r>
                <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rPr>
                <a:t>UML</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建模？</a:t>
              </a:r>
            </a:p>
          </p:txBody>
        </p:sp>
      </p:grpSp>
      <p:sp>
        <p:nvSpPr>
          <p:cNvPr id="13" name="PA_文本框 14"/>
          <p:cNvSpPr txBox="1"/>
          <p:nvPr>
            <p:custDataLst>
              <p:tags r:id="rId4"/>
            </p:custDataLst>
          </p:nvPr>
        </p:nvSpPr>
        <p:spPr>
          <a:xfrm>
            <a:off x="876452" y="1182040"/>
            <a:ext cx="7367956" cy="492443"/>
          </a:xfrm>
          <a:prstGeom prst="rect">
            <a:avLst/>
          </a:prstGeom>
          <a:noFill/>
        </p:spPr>
        <p:txBody>
          <a:bodyPr wrap="square" rtlCol="0">
            <a:spAutoFit/>
          </a:bodyPr>
          <a:lstStyle/>
          <a:p>
            <a:r>
              <a:rPr lang="en-US" altLang="zh-CN"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首先，UML的一种面向对象的建模语言，通过上次翻转课堂，相信大家都对</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有了相应的了解。这次翻转课堂我们主要讲的就是</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的一种建模工具</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p>
        </p:txBody>
      </p:sp>
    </p:spTree>
    <p:extLst>
      <p:ext uri="{BB962C8B-B14F-4D97-AF65-F5344CB8AC3E}">
        <p14:creationId xmlns:p14="http://schemas.microsoft.com/office/powerpoint/2010/main" val="2041868985"/>
      </p:ext>
    </p:extLst>
  </p:cSld>
  <p:clrMapOvr>
    <a:masterClrMapping/>
  </p:clrMapOvr>
  <mc:AlternateContent xmlns:mc="http://schemas.openxmlformats.org/markup-compatibility/2006" xmlns:p14="http://schemas.microsoft.com/office/powerpoint/2010/main">
    <mc:Choice Requires="p14">
      <p:transition spd="slow" p14:dur="1600" advTm="3000">
        <p:blinds dir="vert"/>
      </p:transition>
    </mc:Choice>
    <mc:Fallback xmlns="">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16" presetClass="entr" presetSubtype="37" fill="hold" grpId="0" nodeType="withEffect">
                                  <p:stCondLst>
                                    <p:cond delay="1500"/>
                                  </p:stCondLst>
                                  <p:childTnLst>
                                    <p:set>
                                      <p:cBhvr>
                                        <p:cTn id="12" dur="1" fill="hold">
                                          <p:stCondLst>
                                            <p:cond delay="0"/>
                                          </p:stCondLst>
                                        </p:cTn>
                                        <p:tgtEl>
                                          <p:spTgt spid="13"/>
                                        </p:tgtEl>
                                        <p:attrNameLst>
                                          <p:attrName>style.visibility</p:attrName>
                                        </p:attrNameLst>
                                      </p:cBhvr>
                                      <p:to>
                                        <p:strVal val="visible"/>
                                      </p:to>
                                    </p:set>
                                    <p:animEffect transition="in" filter="barn(outVertical)">
                                      <p:cBhvr>
                                        <p:cTn id="13" dur="500"/>
                                        <p:tgtEl>
                                          <p:spTgt spid="13"/>
                                        </p:tgtEl>
                                      </p:cBhvr>
                                    </p:animEffect>
                                  </p:childTnLst>
                                </p:cTn>
                              </p:par>
                              <p:par>
                                <p:cTn id="14" presetID="5" presetClass="entr" presetSubtype="5" fill="hold" grpId="0" nodeType="withEffect">
                                  <p:stCondLst>
                                    <p:cond delay="2000"/>
                                  </p:stCondLst>
                                  <p:childTnLst>
                                    <p:set>
                                      <p:cBhvr>
                                        <p:cTn id="15" dur="1" fill="hold">
                                          <p:stCondLst>
                                            <p:cond delay="0"/>
                                          </p:stCondLst>
                                        </p:cTn>
                                        <p:tgtEl>
                                          <p:spTgt spid="5"/>
                                        </p:tgtEl>
                                        <p:attrNameLst>
                                          <p:attrName>style.visibility</p:attrName>
                                        </p:attrNameLst>
                                      </p:cBhvr>
                                      <p:to>
                                        <p:strVal val="visible"/>
                                      </p:to>
                                    </p:set>
                                    <p:animEffect transition="in" filter="checkerboard(down)">
                                      <p:cBhvr>
                                        <p:cTn id="16" dur="500"/>
                                        <p:tgtEl>
                                          <p:spTgt spid="5"/>
                                        </p:tgtEl>
                                      </p:cBhvr>
                                    </p:animEffect>
                                  </p:childTnLst>
                                </p:cTn>
                              </p:par>
                              <p:par>
                                <p:cTn id="17" presetID="22" presetClass="entr" presetSubtype="8" fill="hold" nodeType="withEffect">
                                  <p:stCondLst>
                                    <p:cond delay="250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1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2262158"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简单易懂的操作演示</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6385421"/>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pic>
        <p:nvPicPr>
          <p:cNvPr id="4" name="20171109-155829454">
            <a:hlinkClick r:id="" action="ppaction://media"/>
          </p:cNvPr>
          <p:cNvPicPr/>
          <p:nvPr>
            <a:videoFile r:link="rId5"/>
            <p:extLst>
              <p:ext uri="{DAA4B4D4-6D71-4841-9C94-3DE7FCFB9230}">
                <p14:media xmlns:p14="http://schemas.microsoft.com/office/powerpoint/2010/main" r:link="rId4"/>
              </p:ext>
            </p:extLst>
          </p:nvPr>
        </p:nvPicPr>
        <p:blipFill>
          <a:blip r:embed="rId8"/>
          <a:stretch>
            <a:fillRect/>
          </a:stretch>
        </p:blipFill>
        <p:spPr>
          <a:xfrm>
            <a:off x="1127126" y="866987"/>
            <a:ext cx="7230745" cy="5422900"/>
          </a:xfrm>
          <a:prstGeom prst="rect">
            <a:avLst/>
          </a:prstGeom>
        </p:spPr>
      </p:pic>
    </p:spTree>
    <p:extLst>
      <p:ext uri="{BB962C8B-B14F-4D97-AF65-F5344CB8AC3E}">
        <p14:creationId xmlns:p14="http://schemas.microsoft.com/office/powerpoint/2010/main" val="725108901"/>
      </p:ext>
    </p:extLst>
  </p:cSld>
  <p:clrMapOvr>
    <a:masterClrMapping/>
  </p:clrMapOvr>
  <mc:AlternateContent xmlns:mc="http://schemas.openxmlformats.org/markup-compatibility/2006" xmlns:p14="http://schemas.microsoft.com/office/powerpoint/2010/main">
    <mc:Choice Requires="p14">
      <p:transition spd="slow" p14:dur="2500" advTm="4000">
        <p:checker/>
      </p:transition>
    </mc:Choice>
    <mc:Fallback xmlns="">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8" fill="hold" nodeType="withEffect">
                                  <p:stCondLst>
                                    <p:cond delay="300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p:cTn id="14" fill="hold" display="1">
                  <p:stCondLst>
                    <p:cond delay="indefinite"/>
                  </p:stCondLst>
                  <p:endCondLst>
                    <p:cond evt="onNext" delay="0">
                      <p:tgtEl>
                        <p:sldTgt/>
                      </p:tgtEl>
                    </p:cond>
                    <p:cond evt="onPrev" delay="0">
                      <p:tgtEl>
                        <p:sldTgt/>
                      </p:tgtEl>
                    </p:cond>
                  </p:endCondLst>
                </p:cTn>
                <p:tgtEl>
                  <p:spTgt spid="4"/>
                </p:tgtEl>
              </p:cMediaNode>
            </p:video>
            <p:seq concurrent="1" nextAc="seek">
              <p:cTn id="15" restart="whenNotActive" fill="hold" evtFilter="cancelBubble" nodeType="interactiveSeq">
                <p:stCondLst>
                  <p:cond evt="onClick" delay="0">
                    <p:tgtEl>
                      <p:spTgt spid="4"/>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additive="base">
                                        <p:cTn id="19" dur="1" fill="hold"/>
                                        <p:tgtEl>
                                          <p:spTgt spid="4"/>
                                        </p:tgtEl>
                                      </p:cBhvr>
                                    </p:cmd>
                                  </p:childTnLst>
                                </p:cTn>
                              </p:par>
                            </p:childTnLst>
                          </p:cTn>
                        </p:par>
                      </p:childTnLst>
                    </p:cTn>
                  </p:par>
                </p:childTnLst>
              </p:cTn>
              <p:nextCondLst>
                <p:cond evt="onClick" delay="0">
                  <p:tgtEl>
                    <p:spTgt spid="4"/>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23340" y="2734468"/>
            <a:ext cx="6977052" cy="1815882"/>
          </a:xfrm>
          <a:prstGeom prst="rect">
            <a:avLst/>
          </a:prstGeom>
          <a:noFill/>
        </p:spPr>
        <p:txBody>
          <a:bodyPr wrap="square" rtlCol="0">
            <a:spAutoFit/>
          </a:bodyPr>
          <a:lstStyle/>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一、请说出</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UML2.0</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支持的所有</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13</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种图中的任意五种</a:t>
            </a: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二、在</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StarUML</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中，最基本的管理单位是？并说出它的三种子元素。</a:t>
            </a: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三、</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简要讲解一下正向工程与逆向工程</a:t>
            </a: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p:txBody>
      </p:sp>
      <p:grpSp>
        <p:nvGrpSpPr>
          <p:cNvPr id="6" name="组合 5"/>
          <p:cNvGrpSpPr/>
          <p:nvPr/>
        </p:nvGrpSpPr>
        <p:grpSpPr>
          <a:xfrm>
            <a:off x="3272008" y="976153"/>
            <a:ext cx="2596136" cy="435131"/>
            <a:chOff x="3272008" y="732115"/>
            <a:chExt cx="2596136" cy="326348"/>
          </a:xfrm>
        </p:grpSpPr>
        <p:sp>
          <p:nvSpPr>
            <p:cNvPr id="7" name="TextBox 6"/>
            <p:cNvSpPr txBox="1"/>
            <p:nvPr/>
          </p:nvSpPr>
          <p:spPr>
            <a:xfrm>
              <a:off x="4339409" y="732115"/>
              <a:ext cx="468398" cy="300082"/>
            </a:xfrm>
            <a:prstGeom prst="rect">
              <a:avLst/>
            </a:prstGeom>
            <a:noFill/>
          </p:spPr>
          <p:txBody>
            <a:bodyPr wrap="none" rtlCol="0">
              <a:spAutoFit/>
            </a:bodyPr>
            <a:lstStyle/>
            <a:p>
              <a:r>
                <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rPr>
                <a:t>Q </a:t>
              </a:r>
            </a:p>
          </p:txBody>
        </p:sp>
        <p:grpSp>
          <p:nvGrpSpPr>
            <p:cNvPr id="8" name="组合 7"/>
            <p:cNvGrpSpPr/>
            <p:nvPr/>
          </p:nvGrpSpPr>
          <p:grpSpPr>
            <a:xfrm>
              <a:off x="5292080" y="804607"/>
              <a:ext cx="576064" cy="253855"/>
              <a:chOff x="5148064" y="804607"/>
              <a:chExt cx="576064" cy="253855"/>
            </a:xfrm>
          </p:grpSpPr>
          <p:sp>
            <p:nvSpPr>
              <p:cNvPr id="12" name="矩形 11"/>
              <p:cNvSpPr/>
              <p:nvPr/>
            </p:nvSpPr>
            <p:spPr>
              <a:xfrm>
                <a:off x="5148064" y="804607"/>
                <a:ext cx="253855" cy="253855"/>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70273" y="804607"/>
                <a:ext cx="253855" cy="253855"/>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272008" y="804607"/>
              <a:ext cx="569802" cy="253856"/>
              <a:chOff x="3282118" y="792680"/>
              <a:chExt cx="569802" cy="253856"/>
            </a:xfrm>
          </p:grpSpPr>
          <p:sp>
            <p:nvSpPr>
              <p:cNvPr id="10" name="矩形 9"/>
              <p:cNvSpPr/>
              <p:nvPr/>
            </p:nvSpPr>
            <p:spPr>
              <a:xfrm>
                <a:off x="3598065" y="792681"/>
                <a:ext cx="253855" cy="253855"/>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282118" y="792680"/>
                <a:ext cx="253855" cy="253855"/>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1130289618"/>
      </p:ext>
    </p:extLst>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5"/>
                                        </p:tgtEl>
                                        <p:attrNameLst>
                                          <p:attrName>ppt_y</p:attrName>
                                        </p:attrNameLst>
                                      </p:cBhvr>
                                      <p:tavLst>
                                        <p:tav tm="0">
                                          <p:val>
                                            <p:strVal val="#ppt_y"/>
                                          </p:val>
                                        </p:tav>
                                        <p:tav tm="100000">
                                          <p:val>
                                            <p:strVal val="#ppt_y"/>
                                          </p:val>
                                        </p:tav>
                                      </p:tavLst>
                                    </p:anim>
                                    <p:anim calcmode="lin" valueType="num">
                                      <p:cBhvr>
                                        <p:cTn id="12"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23340" y="2734468"/>
            <a:ext cx="6977052" cy="2246769"/>
          </a:xfrm>
          <a:prstGeom prst="rect">
            <a:avLst/>
          </a:prstGeom>
          <a:noFill/>
        </p:spPr>
        <p:txBody>
          <a:bodyPr wrap="square" rtlCol="0">
            <a:spAutoFit/>
          </a:bodyPr>
          <a:lstStyle/>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一、类图、组合结构图、构件图、部署图、对象图、包图、活动图、顺序图、通信图、交互概念图、计时图、用例图、状态机图</a:t>
            </a: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二、</a:t>
            </a:r>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项目   模型、子系统、包</a:t>
            </a: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三、</a:t>
            </a:r>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正向工程：从模型直接产生一个代码框架</a:t>
            </a:r>
          </a:p>
          <a:p>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逆向工程：分析</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java</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代码，然后将其转换到模型的类的过程</a:t>
            </a: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p:txBody>
      </p:sp>
      <p:grpSp>
        <p:nvGrpSpPr>
          <p:cNvPr id="6" name="组合 5"/>
          <p:cNvGrpSpPr/>
          <p:nvPr/>
        </p:nvGrpSpPr>
        <p:grpSpPr>
          <a:xfrm>
            <a:off x="3272008" y="976153"/>
            <a:ext cx="2596136" cy="435131"/>
            <a:chOff x="3272008" y="732115"/>
            <a:chExt cx="2596136" cy="326348"/>
          </a:xfrm>
        </p:grpSpPr>
        <p:sp>
          <p:nvSpPr>
            <p:cNvPr id="7" name="TextBox 6"/>
            <p:cNvSpPr txBox="1"/>
            <p:nvPr/>
          </p:nvSpPr>
          <p:spPr>
            <a:xfrm>
              <a:off x="4376874" y="732115"/>
              <a:ext cx="365806" cy="300082"/>
            </a:xfrm>
            <a:prstGeom prst="rect">
              <a:avLst/>
            </a:prstGeom>
            <a:noFill/>
          </p:spPr>
          <p:txBody>
            <a:bodyPr wrap="none" rtlCol="0">
              <a:spAutoFit/>
            </a:bodyPr>
            <a:lstStyle/>
            <a:p>
              <a:r>
                <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rPr>
                <a:t>A</a:t>
              </a:r>
            </a:p>
          </p:txBody>
        </p:sp>
        <p:grpSp>
          <p:nvGrpSpPr>
            <p:cNvPr id="8" name="组合 7"/>
            <p:cNvGrpSpPr/>
            <p:nvPr/>
          </p:nvGrpSpPr>
          <p:grpSpPr>
            <a:xfrm>
              <a:off x="5292080" y="804607"/>
              <a:ext cx="576064" cy="253855"/>
              <a:chOff x="5148064" y="804607"/>
              <a:chExt cx="576064" cy="253855"/>
            </a:xfrm>
          </p:grpSpPr>
          <p:sp>
            <p:nvSpPr>
              <p:cNvPr id="12" name="矩形 11"/>
              <p:cNvSpPr/>
              <p:nvPr/>
            </p:nvSpPr>
            <p:spPr>
              <a:xfrm>
                <a:off x="5148064" y="804607"/>
                <a:ext cx="253855" cy="253855"/>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70273" y="804607"/>
                <a:ext cx="253855" cy="253855"/>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272008" y="804607"/>
              <a:ext cx="569802" cy="253856"/>
              <a:chOff x="3282118" y="792680"/>
              <a:chExt cx="569802" cy="253856"/>
            </a:xfrm>
          </p:grpSpPr>
          <p:sp>
            <p:nvSpPr>
              <p:cNvPr id="10" name="矩形 9"/>
              <p:cNvSpPr/>
              <p:nvPr/>
            </p:nvSpPr>
            <p:spPr>
              <a:xfrm>
                <a:off x="3598065" y="792681"/>
                <a:ext cx="253855" cy="253855"/>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282118" y="792680"/>
                <a:ext cx="253855" cy="253855"/>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1742764838"/>
      </p:ext>
    </p:extLst>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5"/>
                                        </p:tgtEl>
                                        <p:attrNameLst>
                                          <p:attrName>ppt_y</p:attrName>
                                        </p:attrNameLst>
                                      </p:cBhvr>
                                      <p:tavLst>
                                        <p:tav tm="0">
                                          <p:val>
                                            <p:strVal val="#ppt_y"/>
                                          </p:val>
                                        </p:tav>
                                        <p:tav tm="100000">
                                          <p:val>
                                            <p:strVal val="#ppt_y"/>
                                          </p:val>
                                        </p:tav>
                                      </p:tavLst>
                                    </p:anim>
                                    <p:anim calcmode="lin" valueType="num">
                                      <p:cBhvr>
                                        <p:cTn id="12"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23340" y="2734469"/>
            <a:ext cx="6977052" cy="2031325"/>
          </a:xfrm>
          <a:prstGeom prst="rect">
            <a:avLst/>
          </a:prstGeom>
          <a:noFill/>
        </p:spPr>
        <p:txBody>
          <a:bodyPr wrap="square" rtlCol="0">
            <a:spAutoFit/>
          </a:bodyPr>
          <a:lstStyle/>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包含了很多图形，敏捷开发可能会少用一些（OOD部分），但是如果完全不用，开发过程中多少都会有点问题。下面几个问题大家可以考虑一下：软件由哪些角色在使用？他们的关系是什么？他们能做什么事情？想想在完成一个比较复杂的流程功能时，没有活动图那将是一个什么的结果？以上问题对于简单的软件是可以不用考虑的，但是对于比较复杂的企业级开发就是必须要考虑的。举例来说，我们要是一个比较复杂的流程，如果不画活动图，那我们如何来判断流程中是否存在瓶颈？流程中涉及哪些角色？非正常情况下流程应该怎么流转？如何这些不知道，开发出的软件肯定会出现问题的，因此，学好</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对于现阶段的我们来说真的十分重要</a:t>
            </a: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p:txBody>
      </p:sp>
      <p:grpSp>
        <p:nvGrpSpPr>
          <p:cNvPr id="6" name="组合 5"/>
          <p:cNvGrpSpPr/>
          <p:nvPr/>
        </p:nvGrpSpPr>
        <p:grpSpPr>
          <a:xfrm>
            <a:off x="3272008" y="975306"/>
            <a:ext cx="2596136" cy="435977"/>
            <a:chOff x="3272008" y="731480"/>
            <a:chExt cx="2596136" cy="326983"/>
          </a:xfrm>
        </p:grpSpPr>
        <p:sp>
          <p:nvSpPr>
            <p:cNvPr id="7" name="TextBox 6"/>
            <p:cNvSpPr txBox="1"/>
            <p:nvPr/>
          </p:nvSpPr>
          <p:spPr>
            <a:xfrm>
              <a:off x="4110174" y="731480"/>
              <a:ext cx="954107" cy="300083"/>
            </a:xfrm>
            <a:prstGeom prst="rect">
              <a:avLst/>
            </a:prstGeom>
            <a:noFill/>
          </p:spPr>
          <p:txBody>
            <a:bodyPr wrap="none" rtlCol="0">
              <a:spAutoFit/>
            </a:bodyPr>
            <a:lstStyle/>
            <a:p>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结束语</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5292080" y="804607"/>
              <a:ext cx="576064" cy="253855"/>
              <a:chOff x="5148064" y="804607"/>
              <a:chExt cx="576064" cy="253855"/>
            </a:xfrm>
          </p:grpSpPr>
          <p:sp>
            <p:nvSpPr>
              <p:cNvPr id="12" name="矩形 11"/>
              <p:cNvSpPr/>
              <p:nvPr/>
            </p:nvSpPr>
            <p:spPr>
              <a:xfrm>
                <a:off x="5148064" y="804607"/>
                <a:ext cx="253855" cy="253855"/>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70273" y="804607"/>
                <a:ext cx="253855" cy="253855"/>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272008" y="804607"/>
              <a:ext cx="569802" cy="253856"/>
              <a:chOff x="3282118" y="792680"/>
              <a:chExt cx="569802" cy="253856"/>
            </a:xfrm>
          </p:grpSpPr>
          <p:sp>
            <p:nvSpPr>
              <p:cNvPr id="10" name="矩形 9"/>
              <p:cNvSpPr/>
              <p:nvPr/>
            </p:nvSpPr>
            <p:spPr>
              <a:xfrm>
                <a:off x="3598065" y="792681"/>
                <a:ext cx="253855" cy="253855"/>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282118" y="792680"/>
                <a:ext cx="253855" cy="253855"/>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1116209696"/>
      </p:ext>
    </p:extLst>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5"/>
                                        </p:tgtEl>
                                        <p:attrNameLst>
                                          <p:attrName>ppt_y</p:attrName>
                                        </p:attrNameLst>
                                      </p:cBhvr>
                                      <p:tavLst>
                                        <p:tav tm="0">
                                          <p:val>
                                            <p:strVal val="#ppt_y"/>
                                          </p:val>
                                        </p:tav>
                                        <p:tav tm="100000">
                                          <p:val>
                                            <p:strVal val="#ppt_y"/>
                                          </p:val>
                                        </p:tav>
                                      </p:tavLst>
                                    </p:anim>
                                    <p:anim calcmode="lin" valueType="num">
                                      <p:cBhvr>
                                        <p:cTn id="12"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77900" y="2785534"/>
            <a:ext cx="7574280" cy="1631216"/>
          </a:xfrm>
          <a:prstGeom prst="rect">
            <a:avLst/>
          </a:prstGeom>
          <a:noFill/>
        </p:spPr>
        <p:txBody>
          <a:bodyPr wrap="square" rtlCol="0">
            <a:spAutoFit/>
          </a:bodyPr>
          <a:lstStyle/>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蒋立：学习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工具使用，对最终文档提出建议</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——85</a:t>
            </a:r>
          </a:p>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陆律宇：学习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工具使用，帮助组员安装工具</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——83</a:t>
            </a:r>
          </a:p>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寿嘉能：学习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工具使用，制作</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PPT</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与修改。视频录制</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——90</a:t>
            </a:r>
          </a:p>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庄天杨：学习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工具使用，实际操作并截图，文档撰写</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——95</a:t>
            </a:r>
          </a:p>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章轩华：学习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工具使用，实际操作并截图</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——84</a:t>
            </a:r>
          </a:p>
        </p:txBody>
      </p:sp>
      <p:grpSp>
        <p:nvGrpSpPr>
          <p:cNvPr id="6" name="组合 5"/>
          <p:cNvGrpSpPr/>
          <p:nvPr/>
        </p:nvGrpSpPr>
        <p:grpSpPr>
          <a:xfrm>
            <a:off x="3272008" y="975308"/>
            <a:ext cx="2596136" cy="435978"/>
            <a:chOff x="3272008" y="731480"/>
            <a:chExt cx="2596136" cy="326983"/>
          </a:xfrm>
        </p:grpSpPr>
        <p:sp>
          <p:nvSpPr>
            <p:cNvPr id="7" name="TextBox 6"/>
            <p:cNvSpPr txBox="1"/>
            <p:nvPr/>
          </p:nvSpPr>
          <p:spPr>
            <a:xfrm>
              <a:off x="4110174" y="731480"/>
              <a:ext cx="1210588" cy="300082"/>
            </a:xfrm>
            <a:prstGeom prst="rect">
              <a:avLst/>
            </a:prstGeom>
            <a:noFill/>
          </p:spPr>
          <p:txBody>
            <a:bodyPr wrap="none" rtlCol="0">
              <a:spAutoFit/>
            </a:bodyPr>
            <a:lstStyle/>
            <a:p>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绩效评定</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5292080" y="804607"/>
              <a:ext cx="576064" cy="253855"/>
              <a:chOff x="5148064" y="804607"/>
              <a:chExt cx="576064" cy="253855"/>
            </a:xfrm>
          </p:grpSpPr>
          <p:sp>
            <p:nvSpPr>
              <p:cNvPr id="12" name="矩形 11"/>
              <p:cNvSpPr/>
              <p:nvPr/>
            </p:nvSpPr>
            <p:spPr>
              <a:xfrm>
                <a:off x="5148064" y="804607"/>
                <a:ext cx="253855" cy="253855"/>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70273" y="804607"/>
                <a:ext cx="253855" cy="253855"/>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272008" y="804607"/>
              <a:ext cx="569802" cy="253856"/>
              <a:chOff x="3282118" y="792680"/>
              <a:chExt cx="569802" cy="253856"/>
            </a:xfrm>
          </p:grpSpPr>
          <p:sp>
            <p:nvSpPr>
              <p:cNvPr id="10" name="矩形 9"/>
              <p:cNvSpPr/>
              <p:nvPr/>
            </p:nvSpPr>
            <p:spPr>
              <a:xfrm>
                <a:off x="3598065" y="792681"/>
                <a:ext cx="253855" cy="253855"/>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282118" y="792680"/>
                <a:ext cx="253855" cy="253855"/>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154923390"/>
      </p:ext>
    </p:extLst>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5"/>
                                        </p:tgtEl>
                                        <p:attrNameLst>
                                          <p:attrName>ppt_y</p:attrName>
                                        </p:attrNameLst>
                                      </p:cBhvr>
                                      <p:tavLst>
                                        <p:tav tm="0">
                                          <p:val>
                                            <p:strVal val="#ppt_y"/>
                                          </p:val>
                                        </p:tav>
                                        <p:tav tm="100000">
                                          <p:val>
                                            <p:strVal val="#ppt_y"/>
                                          </p:val>
                                        </p:tav>
                                      </p:tavLst>
                                    </p:anim>
                                    <p:anim calcmode="lin" valueType="num">
                                      <p:cBhvr>
                                        <p:cTn id="12"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_组合 3"/>
          <p:cNvGrpSpPr/>
          <p:nvPr>
            <p:custDataLst>
              <p:tags r:id="rId1"/>
            </p:custDataLst>
          </p:nvPr>
        </p:nvGrpSpPr>
        <p:grpSpPr>
          <a:xfrm>
            <a:off x="0" y="1028733"/>
            <a:ext cx="9144000" cy="5848933"/>
            <a:chOff x="0" y="771550"/>
            <a:chExt cx="9144000" cy="4386700"/>
          </a:xfrm>
        </p:grpSpPr>
        <p:sp>
          <p:nvSpPr>
            <p:cNvPr id="3" name="PA_KSO_Shape"/>
            <p:cNvSpPr/>
            <p:nvPr>
              <p:custDataLst>
                <p:tags r:id="rId7"/>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4" name="PA_KSO_Shape"/>
            <p:cNvSpPr/>
            <p:nvPr>
              <p:custDataLst>
                <p:tags r:id="rId8"/>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6" name="PA_文本框 1"/>
          <p:cNvSpPr txBox="1"/>
          <p:nvPr>
            <p:custDataLst>
              <p:tags r:id="rId2"/>
            </p:custDataLst>
          </p:nvPr>
        </p:nvSpPr>
        <p:spPr>
          <a:xfrm>
            <a:off x="3653383" y="2801290"/>
            <a:ext cx="2031325" cy="646331"/>
          </a:xfrm>
          <a:prstGeom prst="rect">
            <a:avLst/>
          </a:prstGeom>
          <a:noFill/>
        </p:spPr>
        <p:txBody>
          <a:bodyPr wrap="none" rtlCol="0">
            <a:spAutoFit/>
          </a:bodyPr>
          <a:lstStyle/>
          <a:p>
            <a:r>
              <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rPr>
              <a:t>汇报完毕</a:t>
            </a:r>
          </a:p>
        </p:txBody>
      </p:sp>
      <p:grpSp>
        <p:nvGrpSpPr>
          <p:cNvPr id="12" name="组合 11"/>
          <p:cNvGrpSpPr/>
          <p:nvPr/>
        </p:nvGrpSpPr>
        <p:grpSpPr>
          <a:xfrm>
            <a:off x="2804690" y="4830923"/>
            <a:ext cx="3900083" cy="422280"/>
            <a:chOff x="3711841" y="3469887"/>
            <a:chExt cx="1580239" cy="316710"/>
          </a:xfrm>
        </p:grpSpPr>
        <p:sp>
          <p:nvSpPr>
            <p:cNvPr id="10" name="圆角矩形 9"/>
            <p:cNvSpPr/>
            <p:nvPr/>
          </p:nvSpPr>
          <p:spPr>
            <a:xfrm>
              <a:off x="3711841" y="3469887"/>
              <a:ext cx="1580239" cy="316710"/>
            </a:xfrm>
            <a:prstGeom prst="roundRect">
              <a:avLst>
                <a:gd name="adj" fmla="val 50000"/>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3834950" y="3489742"/>
              <a:ext cx="1313431" cy="20774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汇报时间：</a:t>
              </a:r>
              <a:r>
                <a:rPr lang="en-US" altLang="zh-CN" sz="1200" dirty="0">
                  <a:latin typeface="微软雅黑" panose="020B0503020204020204" pitchFamily="34" charset="-122"/>
                  <a:ea typeface="微软雅黑" panose="020B0503020204020204" pitchFamily="34" charset="-122"/>
                </a:rPr>
                <a:t>2017</a:t>
              </a:r>
              <a:r>
                <a:rPr lang="zh-CN" altLang="en-US" sz="1200" dirty="0">
                  <a:latin typeface="微软雅黑" panose="020B0503020204020204" pitchFamily="34" charset="-122"/>
                  <a:ea typeface="微软雅黑" panose="020B0503020204020204" pitchFamily="34" charset="-122"/>
                </a:rPr>
                <a:t>年 </a:t>
              </a:r>
              <a:r>
                <a:rPr lang="en-US" altLang="zh-CN" sz="1200" dirty="0">
                  <a:latin typeface="微软雅黑" panose="020B0503020204020204" pitchFamily="34" charset="-122"/>
                  <a:ea typeface="微软雅黑" panose="020B0503020204020204" pitchFamily="34" charset="-122"/>
                </a:rPr>
                <a:t>11</a:t>
              </a:r>
              <a:r>
                <a:rPr lang="zh-CN" altLang="en-US" sz="1200" dirty="0">
                  <a:latin typeface="微软雅黑" panose="020B0503020204020204" pitchFamily="34" charset="-122"/>
                  <a:ea typeface="微软雅黑" panose="020B0503020204020204" pitchFamily="34" charset="-122"/>
                </a:rPr>
                <a:t>月    汇报人：</a:t>
              </a:r>
              <a:r>
                <a:rPr lang="en-US" altLang="zh-CN" sz="1200" dirty="0">
                  <a:latin typeface="微软雅黑" panose="020B0503020204020204" pitchFamily="34" charset="-122"/>
                  <a:ea typeface="微软雅黑" panose="020B0503020204020204" pitchFamily="34" charset="-122"/>
                </a:rPr>
                <a:t>G06</a:t>
              </a:r>
              <a:r>
                <a:rPr lang="zh-CN" altLang="en-US" sz="1200" dirty="0">
                  <a:latin typeface="微软雅黑" panose="020B0503020204020204" pitchFamily="34" charset="-122"/>
                  <a:ea typeface="微软雅黑" panose="020B0503020204020204" pitchFamily="34" charset="-122"/>
                </a:rPr>
                <a:t>小组</a:t>
              </a:r>
            </a:p>
          </p:txBody>
        </p:sp>
      </p:grpSp>
      <p:sp>
        <p:nvSpPr>
          <p:cNvPr id="25" name="PA_椭圆 10"/>
          <p:cNvSpPr/>
          <p:nvPr>
            <p:custDataLst>
              <p:tags r:id="rId3"/>
            </p:custDataLst>
          </p:nvPr>
        </p:nvSpPr>
        <p:spPr>
          <a:xfrm>
            <a:off x="2804689" y="1124745"/>
            <a:ext cx="920081" cy="1226775"/>
          </a:xfrm>
          <a:prstGeom prst="ellipse">
            <a:avLst/>
          </a:prstGeom>
          <a:solidFill>
            <a:srgbClr val="66BFBD"/>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PA_椭圆 12"/>
          <p:cNvSpPr/>
          <p:nvPr>
            <p:custDataLst>
              <p:tags r:id="rId4"/>
            </p:custDataLst>
          </p:nvPr>
        </p:nvSpPr>
        <p:spPr>
          <a:xfrm>
            <a:off x="2248347" y="4244747"/>
            <a:ext cx="324294" cy="432392"/>
          </a:xfrm>
          <a:prstGeom prst="ellipse">
            <a:avLst/>
          </a:prstGeom>
          <a:solidFill>
            <a:srgbClr val="FC6D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PA_椭圆 13"/>
          <p:cNvSpPr/>
          <p:nvPr>
            <p:custDataLst>
              <p:tags r:id="rId5"/>
            </p:custDataLst>
          </p:nvPr>
        </p:nvSpPr>
        <p:spPr>
          <a:xfrm>
            <a:off x="1887428" y="2009972"/>
            <a:ext cx="683012" cy="910683"/>
          </a:xfrm>
          <a:prstGeom prst="ellipse">
            <a:avLst/>
          </a:prstGeom>
          <a:solidFill>
            <a:srgbClr val="8BC066"/>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PA_椭圆 14"/>
          <p:cNvSpPr/>
          <p:nvPr>
            <p:custDataLst>
              <p:tags r:id="rId6"/>
            </p:custDataLst>
          </p:nvPr>
        </p:nvSpPr>
        <p:spPr>
          <a:xfrm>
            <a:off x="1719483" y="3347573"/>
            <a:ext cx="493119" cy="657492"/>
          </a:xfrm>
          <a:prstGeom prst="ellipse">
            <a:avLst/>
          </a:prstGeom>
          <a:solidFill>
            <a:srgbClr val="FBC6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45407267"/>
      </p:ext>
    </p:extLst>
  </p:cSld>
  <p:clrMapOvr>
    <a:masterClrMapping/>
  </p:clrMapOvr>
  <p:transition spd="slow" advTm="2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42" presetClass="entr" presetSubtype="0" fill="hold" grpId="0" nodeType="withEffect">
                                  <p:stCondLst>
                                    <p:cond delay="5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50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1000"/>
                                        <p:tgtEl>
                                          <p:spTgt spid="12"/>
                                        </p:tgtEl>
                                      </p:cBhvr>
                                    </p:animEffect>
                                    <p:anim calcmode="lin" valueType="num">
                                      <p:cBhvr>
                                        <p:cTn id="16" dur="1000" fill="hold"/>
                                        <p:tgtEl>
                                          <p:spTgt spid="12"/>
                                        </p:tgtEl>
                                        <p:attrNameLst>
                                          <p:attrName>ppt_x</p:attrName>
                                        </p:attrNameLst>
                                      </p:cBhvr>
                                      <p:tavLst>
                                        <p:tav tm="0">
                                          <p:val>
                                            <p:strVal val="#ppt_x"/>
                                          </p:val>
                                        </p:tav>
                                        <p:tav tm="100000">
                                          <p:val>
                                            <p:strVal val="#ppt_x"/>
                                          </p:val>
                                        </p:tav>
                                      </p:tavLst>
                                    </p:anim>
                                    <p:anim calcmode="lin" valueType="num">
                                      <p:cBhvr>
                                        <p:cTn id="17" dur="1000" fill="hold"/>
                                        <p:tgtEl>
                                          <p:spTgt spid="12"/>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50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par>
                                <p:cTn id="21" presetID="10" presetClass="entr" presetSubtype="0" fill="hold" grpId="0" nodeType="withEffect">
                                  <p:stCondLst>
                                    <p:cond delay="100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grpId="0" nodeType="withEffect">
                                  <p:stCondLst>
                                    <p:cond delay="150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500"/>
                                        <p:tgtEl>
                                          <p:spTgt spid="27"/>
                                        </p:tgtEl>
                                      </p:cBhvr>
                                    </p:animEffect>
                                  </p:childTnLst>
                                </p:cTn>
                              </p:par>
                              <p:par>
                                <p:cTn id="27" presetID="10" presetClass="entr" presetSubtype="0" fill="hold" grpId="0" nodeType="withEffect">
                                  <p:stCondLst>
                                    <p:cond delay="200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5" grpId="0" animBg="1"/>
      <p:bldP spid="26" grpId="0" animBg="1"/>
      <p:bldP spid="27" grpId="0" animBg="1"/>
      <p:bldP spid="2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PA_组合 2"/>
          <p:cNvGrpSpPr/>
          <p:nvPr>
            <p:custDataLst>
              <p:tags r:id="rId1"/>
            </p:custDataLst>
          </p:nvPr>
        </p:nvGrpSpPr>
        <p:grpSpPr>
          <a:xfrm>
            <a:off x="5048135" y="3540781"/>
            <a:ext cx="2612385" cy="828062"/>
            <a:chOff x="5185929" y="1491630"/>
            <a:chExt cx="2612385" cy="621046"/>
          </a:xfrm>
        </p:grpSpPr>
        <p:sp>
          <p:nvSpPr>
            <p:cNvPr id="5" name="PA_文本框 24"/>
            <p:cNvSpPr txBox="1"/>
            <p:nvPr>
              <p:custDataLst>
                <p:tags r:id="rId10"/>
              </p:custDataLst>
            </p:nvPr>
          </p:nvSpPr>
          <p:spPr>
            <a:xfrm>
              <a:off x="5975379" y="1617487"/>
              <a:ext cx="1822935" cy="484748"/>
            </a:xfrm>
            <a:prstGeom prst="rect">
              <a:avLst/>
            </a:prstGeom>
            <a:noFill/>
          </p:spPr>
          <p:txBody>
            <a:bodyPr wrap="none" rtlCol="0">
              <a:spAutoFit/>
            </a:bodyPr>
            <a:lstStyle/>
            <a:p>
              <a:pPr algn="l"/>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sym typeface="+mn-ea"/>
                </a:rPr>
                <a:t>StarUML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sym typeface="+mn-ea"/>
                </a:rPr>
                <a:t>的安装</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a:p>
              <a:pPr algn="l"/>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5185929" y="1491630"/>
              <a:ext cx="621046" cy="621046"/>
              <a:chOff x="4184947" y="1523826"/>
              <a:chExt cx="720080" cy="720080"/>
            </a:xfrm>
          </p:grpSpPr>
          <p:sp>
            <p:nvSpPr>
              <p:cNvPr id="18" name="椭圆 17"/>
              <p:cNvSpPr/>
              <p:nvPr/>
            </p:nvSpPr>
            <p:spPr>
              <a:xfrm>
                <a:off x="4184947" y="1523826"/>
                <a:ext cx="720080" cy="720080"/>
              </a:xfrm>
              <a:prstGeom prst="ellipse">
                <a:avLst/>
              </a:prstGeom>
              <a:solidFill>
                <a:srgbClr val="FBC65C"/>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KSO_Shape"/>
              <p:cNvSpPr/>
              <p:nvPr/>
            </p:nvSpPr>
            <p:spPr bwMode="auto">
              <a:xfrm>
                <a:off x="4378996" y="1742497"/>
                <a:ext cx="331982" cy="282738"/>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grpSp>
      <p:grpSp>
        <p:nvGrpSpPr>
          <p:cNvPr id="2" name="PA_组合 1"/>
          <p:cNvGrpSpPr/>
          <p:nvPr>
            <p:custDataLst>
              <p:tags r:id="rId2"/>
            </p:custDataLst>
          </p:nvPr>
        </p:nvGrpSpPr>
        <p:grpSpPr>
          <a:xfrm>
            <a:off x="4722238" y="2616708"/>
            <a:ext cx="2357165" cy="828061"/>
            <a:chOff x="4860032" y="798576"/>
            <a:chExt cx="2357165" cy="621046"/>
          </a:xfrm>
        </p:grpSpPr>
        <p:sp>
          <p:nvSpPr>
            <p:cNvPr id="4" name="PA_文本框 23"/>
            <p:cNvSpPr txBox="1"/>
            <p:nvPr>
              <p:custDataLst>
                <p:tags r:id="rId9"/>
              </p:custDataLst>
            </p:nvPr>
          </p:nvSpPr>
          <p:spPr>
            <a:xfrm>
              <a:off x="5625094" y="924432"/>
              <a:ext cx="1592103" cy="276999"/>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简述</a:t>
              </a:r>
              <a:r>
                <a:rPr lang="en-US" altLang="zh-CN" dirty="0" smtClean="0">
                  <a:solidFill>
                    <a:schemeClr val="tx1">
                      <a:lumMod val="85000"/>
                      <a:lumOff val="15000"/>
                    </a:schemeClr>
                  </a:solidFill>
                  <a:latin typeface="微软雅黑" panose="020B0503020204020204" pitchFamily="34" charset="-122"/>
                  <a:ea typeface="微软雅黑" panose="020B0503020204020204" pitchFamily="34" charset="-122"/>
                </a:rPr>
                <a:t>StarUML</a:t>
              </a:r>
            </a:p>
          </p:txBody>
        </p:sp>
        <p:grpSp>
          <p:nvGrpSpPr>
            <p:cNvPr id="25" name="组合 24"/>
            <p:cNvGrpSpPr/>
            <p:nvPr/>
          </p:nvGrpSpPr>
          <p:grpSpPr>
            <a:xfrm>
              <a:off x="4860032" y="798576"/>
              <a:ext cx="621046" cy="621046"/>
              <a:chOff x="4211960" y="697241"/>
              <a:chExt cx="720080" cy="720080"/>
            </a:xfrm>
          </p:grpSpPr>
          <p:sp>
            <p:nvSpPr>
              <p:cNvPr id="15" name="椭圆 14"/>
              <p:cNvSpPr/>
              <p:nvPr/>
            </p:nvSpPr>
            <p:spPr>
              <a:xfrm>
                <a:off x="4211960" y="697241"/>
                <a:ext cx="720080" cy="720080"/>
              </a:xfrm>
              <a:prstGeom prst="ellipse">
                <a:avLst/>
              </a:prstGeom>
              <a:solidFill>
                <a:srgbClr val="FC6D5C"/>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KSO_Shape"/>
              <p:cNvSpPr/>
              <p:nvPr/>
            </p:nvSpPr>
            <p:spPr bwMode="auto">
              <a:xfrm>
                <a:off x="4415138" y="903462"/>
                <a:ext cx="313724" cy="307637"/>
              </a:xfrm>
              <a:custGeom>
                <a:avLst/>
                <a:gdLst>
                  <a:gd name="T0" fmla="*/ 418516 w 2779"/>
                  <a:gd name="T1" fmla="*/ 0 h 2723"/>
                  <a:gd name="T2" fmla="*/ 60251 w 2779"/>
                  <a:gd name="T3" fmla="*/ 0 h 2723"/>
                  <a:gd name="T4" fmla="*/ 0 w 2779"/>
                  <a:gd name="T5" fmla="*/ 59661 h 2723"/>
                  <a:gd name="T6" fmla="*/ 0 w 2779"/>
                  <a:gd name="T7" fmla="*/ 411792 h 2723"/>
                  <a:gd name="T8" fmla="*/ 60251 w 2779"/>
                  <a:gd name="T9" fmla="*/ 471453 h 2723"/>
                  <a:gd name="T10" fmla="*/ 418516 w 2779"/>
                  <a:gd name="T11" fmla="*/ 471453 h 2723"/>
                  <a:gd name="T12" fmla="*/ 478119 w 2779"/>
                  <a:gd name="T13" fmla="*/ 411792 h 2723"/>
                  <a:gd name="T14" fmla="*/ 478119 w 2779"/>
                  <a:gd name="T15" fmla="*/ 59661 h 2723"/>
                  <a:gd name="T16" fmla="*/ 418516 w 2779"/>
                  <a:gd name="T17" fmla="*/ 0 h 2723"/>
                  <a:gd name="T18" fmla="*/ 418516 w 2779"/>
                  <a:gd name="T19" fmla="*/ 651085 h 2723"/>
                  <a:gd name="T20" fmla="*/ 60251 w 2779"/>
                  <a:gd name="T21" fmla="*/ 651085 h 2723"/>
                  <a:gd name="T22" fmla="*/ 0 w 2779"/>
                  <a:gd name="T23" fmla="*/ 710747 h 2723"/>
                  <a:gd name="T24" fmla="*/ 0 w 2779"/>
                  <a:gd name="T25" fmla="*/ 1055095 h 2723"/>
                  <a:gd name="T26" fmla="*/ 60251 w 2779"/>
                  <a:gd name="T27" fmla="*/ 1114757 h 2723"/>
                  <a:gd name="T28" fmla="*/ 418516 w 2779"/>
                  <a:gd name="T29" fmla="*/ 1114757 h 2723"/>
                  <a:gd name="T30" fmla="*/ 478119 w 2779"/>
                  <a:gd name="T31" fmla="*/ 1055095 h 2723"/>
                  <a:gd name="T32" fmla="*/ 478119 w 2779"/>
                  <a:gd name="T33" fmla="*/ 710747 h 2723"/>
                  <a:gd name="T34" fmla="*/ 418516 w 2779"/>
                  <a:gd name="T35" fmla="*/ 651085 h 2723"/>
                  <a:gd name="T36" fmla="*/ 418516 w 2779"/>
                  <a:gd name="T37" fmla="*/ 1294389 h 2723"/>
                  <a:gd name="T38" fmla="*/ 60251 w 2779"/>
                  <a:gd name="T39" fmla="*/ 1294389 h 2723"/>
                  <a:gd name="T40" fmla="*/ 0 w 2779"/>
                  <a:gd name="T41" fmla="*/ 1354698 h 2723"/>
                  <a:gd name="T42" fmla="*/ 0 w 2779"/>
                  <a:gd name="T43" fmla="*/ 1706181 h 2723"/>
                  <a:gd name="T44" fmla="*/ 60251 w 2779"/>
                  <a:gd name="T45" fmla="*/ 1765842 h 2723"/>
                  <a:gd name="T46" fmla="*/ 418516 w 2779"/>
                  <a:gd name="T47" fmla="*/ 1765842 h 2723"/>
                  <a:gd name="T48" fmla="*/ 478119 w 2779"/>
                  <a:gd name="T49" fmla="*/ 1706181 h 2723"/>
                  <a:gd name="T50" fmla="*/ 478119 w 2779"/>
                  <a:gd name="T51" fmla="*/ 1354698 h 2723"/>
                  <a:gd name="T52" fmla="*/ 418516 w 2779"/>
                  <a:gd name="T53" fmla="*/ 1294389 h 2723"/>
                  <a:gd name="T54" fmla="*/ 1740794 w 2779"/>
                  <a:gd name="T55" fmla="*/ 0 h 2723"/>
                  <a:gd name="T56" fmla="*/ 702926 w 2779"/>
                  <a:gd name="T57" fmla="*/ 0 h 2723"/>
                  <a:gd name="T58" fmla="*/ 643323 w 2779"/>
                  <a:gd name="T59" fmla="*/ 59661 h 2723"/>
                  <a:gd name="T60" fmla="*/ 643323 w 2779"/>
                  <a:gd name="T61" fmla="*/ 411792 h 2723"/>
                  <a:gd name="T62" fmla="*/ 702926 w 2779"/>
                  <a:gd name="T63" fmla="*/ 471453 h 2723"/>
                  <a:gd name="T64" fmla="*/ 1740794 w 2779"/>
                  <a:gd name="T65" fmla="*/ 471453 h 2723"/>
                  <a:gd name="T66" fmla="*/ 1800397 w 2779"/>
                  <a:gd name="T67" fmla="*/ 411792 h 2723"/>
                  <a:gd name="T68" fmla="*/ 1800397 w 2779"/>
                  <a:gd name="T69" fmla="*/ 59661 h 2723"/>
                  <a:gd name="T70" fmla="*/ 1740794 w 2779"/>
                  <a:gd name="T71" fmla="*/ 0 h 2723"/>
                  <a:gd name="T72" fmla="*/ 1740794 w 2779"/>
                  <a:gd name="T73" fmla="*/ 651085 h 2723"/>
                  <a:gd name="T74" fmla="*/ 702926 w 2779"/>
                  <a:gd name="T75" fmla="*/ 651085 h 2723"/>
                  <a:gd name="T76" fmla="*/ 643323 w 2779"/>
                  <a:gd name="T77" fmla="*/ 710747 h 2723"/>
                  <a:gd name="T78" fmla="*/ 643323 w 2779"/>
                  <a:gd name="T79" fmla="*/ 1055095 h 2723"/>
                  <a:gd name="T80" fmla="*/ 702926 w 2779"/>
                  <a:gd name="T81" fmla="*/ 1114757 h 2723"/>
                  <a:gd name="T82" fmla="*/ 1740794 w 2779"/>
                  <a:gd name="T83" fmla="*/ 1114757 h 2723"/>
                  <a:gd name="T84" fmla="*/ 1800397 w 2779"/>
                  <a:gd name="T85" fmla="*/ 1055095 h 2723"/>
                  <a:gd name="T86" fmla="*/ 1800397 w 2779"/>
                  <a:gd name="T87" fmla="*/ 710747 h 2723"/>
                  <a:gd name="T88" fmla="*/ 1740794 w 2779"/>
                  <a:gd name="T89" fmla="*/ 651085 h 2723"/>
                  <a:gd name="T90" fmla="*/ 1740794 w 2779"/>
                  <a:gd name="T91" fmla="*/ 1294389 h 2723"/>
                  <a:gd name="T92" fmla="*/ 702926 w 2779"/>
                  <a:gd name="T93" fmla="*/ 1294389 h 2723"/>
                  <a:gd name="T94" fmla="*/ 643323 w 2779"/>
                  <a:gd name="T95" fmla="*/ 1354698 h 2723"/>
                  <a:gd name="T96" fmla="*/ 643323 w 2779"/>
                  <a:gd name="T97" fmla="*/ 1706181 h 2723"/>
                  <a:gd name="T98" fmla="*/ 702926 w 2779"/>
                  <a:gd name="T99" fmla="*/ 1765842 h 2723"/>
                  <a:gd name="T100" fmla="*/ 1740794 w 2779"/>
                  <a:gd name="T101" fmla="*/ 1765842 h 2723"/>
                  <a:gd name="T102" fmla="*/ 1800397 w 2779"/>
                  <a:gd name="T103" fmla="*/ 1706181 h 2723"/>
                  <a:gd name="T104" fmla="*/ 1800397 w 2779"/>
                  <a:gd name="T105" fmla="*/ 1354698 h 2723"/>
                  <a:gd name="T106" fmla="*/ 1740794 w 2779"/>
                  <a:gd name="T107" fmla="*/ 1294389 h 272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779" h="2723">
                    <a:moveTo>
                      <a:pt x="646" y="0"/>
                    </a:moveTo>
                    <a:cubicBezTo>
                      <a:pt x="93" y="0"/>
                      <a:pt x="93" y="0"/>
                      <a:pt x="93" y="0"/>
                    </a:cubicBezTo>
                    <a:cubicBezTo>
                      <a:pt x="42" y="0"/>
                      <a:pt x="0" y="41"/>
                      <a:pt x="0" y="92"/>
                    </a:cubicBezTo>
                    <a:cubicBezTo>
                      <a:pt x="0" y="635"/>
                      <a:pt x="0" y="635"/>
                      <a:pt x="0" y="635"/>
                    </a:cubicBezTo>
                    <a:cubicBezTo>
                      <a:pt x="0" y="686"/>
                      <a:pt x="42" y="727"/>
                      <a:pt x="93" y="727"/>
                    </a:cubicBezTo>
                    <a:cubicBezTo>
                      <a:pt x="646" y="727"/>
                      <a:pt x="646" y="727"/>
                      <a:pt x="646" y="727"/>
                    </a:cubicBezTo>
                    <a:cubicBezTo>
                      <a:pt x="697" y="727"/>
                      <a:pt x="738" y="686"/>
                      <a:pt x="738" y="635"/>
                    </a:cubicBezTo>
                    <a:cubicBezTo>
                      <a:pt x="738" y="92"/>
                      <a:pt x="738" y="92"/>
                      <a:pt x="738" y="92"/>
                    </a:cubicBezTo>
                    <a:cubicBezTo>
                      <a:pt x="738" y="41"/>
                      <a:pt x="697" y="0"/>
                      <a:pt x="646" y="0"/>
                    </a:cubicBezTo>
                    <a:close/>
                    <a:moveTo>
                      <a:pt x="646" y="1004"/>
                    </a:moveTo>
                    <a:cubicBezTo>
                      <a:pt x="93" y="1004"/>
                      <a:pt x="93" y="1004"/>
                      <a:pt x="93" y="1004"/>
                    </a:cubicBezTo>
                    <a:cubicBezTo>
                      <a:pt x="42" y="1004"/>
                      <a:pt x="0" y="1045"/>
                      <a:pt x="0" y="1096"/>
                    </a:cubicBezTo>
                    <a:cubicBezTo>
                      <a:pt x="0" y="1627"/>
                      <a:pt x="0" y="1627"/>
                      <a:pt x="0" y="1627"/>
                    </a:cubicBezTo>
                    <a:cubicBezTo>
                      <a:pt x="0" y="1678"/>
                      <a:pt x="42" y="1719"/>
                      <a:pt x="93" y="1719"/>
                    </a:cubicBezTo>
                    <a:cubicBezTo>
                      <a:pt x="646" y="1719"/>
                      <a:pt x="646" y="1719"/>
                      <a:pt x="646" y="1719"/>
                    </a:cubicBezTo>
                    <a:cubicBezTo>
                      <a:pt x="697" y="1719"/>
                      <a:pt x="738" y="1678"/>
                      <a:pt x="738" y="1627"/>
                    </a:cubicBezTo>
                    <a:cubicBezTo>
                      <a:pt x="738" y="1096"/>
                      <a:pt x="738" y="1096"/>
                      <a:pt x="738" y="1096"/>
                    </a:cubicBezTo>
                    <a:cubicBezTo>
                      <a:pt x="738" y="1045"/>
                      <a:pt x="697" y="1004"/>
                      <a:pt x="646" y="1004"/>
                    </a:cubicBezTo>
                    <a:close/>
                    <a:moveTo>
                      <a:pt x="646" y="1996"/>
                    </a:moveTo>
                    <a:cubicBezTo>
                      <a:pt x="93" y="1996"/>
                      <a:pt x="93" y="1996"/>
                      <a:pt x="93" y="1996"/>
                    </a:cubicBezTo>
                    <a:cubicBezTo>
                      <a:pt x="42" y="1996"/>
                      <a:pt x="0" y="2037"/>
                      <a:pt x="0" y="2089"/>
                    </a:cubicBezTo>
                    <a:cubicBezTo>
                      <a:pt x="0" y="2631"/>
                      <a:pt x="0" y="2631"/>
                      <a:pt x="0" y="2631"/>
                    </a:cubicBezTo>
                    <a:cubicBezTo>
                      <a:pt x="0" y="2682"/>
                      <a:pt x="42" y="2723"/>
                      <a:pt x="93" y="2723"/>
                    </a:cubicBezTo>
                    <a:cubicBezTo>
                      <a:pt x="646" y="2723"/>
                      <a:pt x="646" y="2723"/>
                      <a:pt x="646" y="2723"/>
                    </a:cubicBezTo>
                    <a:cubicBezTo>
                      <a:pt x="697" y="2723"/>
                      <a:pt x="738" y="2682"/>
                      <a:pt x="738" y="2631"/>
                    </a:cubicBezTo>
                    <a:cubicBezTo>
                      <a:pt x="738" y="2089"/>
                      <a:pt x="738" y="2089"/>
                      <a:pt x="738" y="2089"/>
                    </a:cubicBezTo>
                    <a:cubicBezTo>
                      <a:pt x="738" y="2037"/>
                      <a:pt x="697" y="1996"/>
                      <a:pt x="646" y="1996"/>
                    </a:cubicBezTo>
                    <a:close/>
                    <a:moveTo>
                      <a:pt x="2687" y="0"/>
                    </a:moveTo>
                    <a:cubicBezTo>
                      <a:pt x="1085" y="0"/>
                      <a:pt x="1085" y="0"/>
                      <a:pt x="1085" y="0"/>
                    </a:cubicBezTo>
                    <a:cubicBezTo>
                      <a:pt x="1034" y="0"/>
                      <a:pt x="993" y="41"/>
                      <a:pt x="993" y="92"/>
                    </a:cubicBezTo>
                    <a:cubicBezTo>
                      <a:pt x="993" y="635"/>
                      <a:pt x="993" y="635"/>
                      <a:pt x="993" y="635"/>
                    </a:cubicBezTo>
                    <a:cubicBezTo>
                      <a:pt x="993" y="686"/>
                      <a:pt x="1034" y="727"/>
                      <a:pt x="1085" y="727"/>
                    </a:cubicBezTo>
                    <a:cubicBezTo>
                      <a:pt x="2687" y="727"/>
                      <a:pt x="2687" y="727"/>
                      <a:pt x="2687" y="727"/>
                    </a:cubicBezTo>
                    <a:cubicBezTo>
                      <a:pt x="2738" y="727"/>
                      <a:pt x="2779" y="686"/>
                      <a:pt x="2779" y="635"/>
                    </a:cubicBezTo>
                    <a:cubicBezTo>
                      <a:pt x="2779" y="92"/>
                      <a:pt x="2779" y="92"/>
                      <a:pt x="2779" y="92"/>
                    </a:cubicBezTo>
                    <a:cubicBezTo>
                      <a:pt x="2779" y="41"/>
                      <a:pt x="2738" y="0"/>
                      <a:pt x="2687" y="0"/>
                    </a:cubicBezTo>
                    <a:close/>
                    <a:moveTo>
                      <a:pt x="2687" y="1004"/>
                    </a:moveTo>
                    <a:cubicBezTo>
                      <a:pt x="1085" y="1004"/>
                      <a:pt x="1085" y="1004"/>
                      <a:pt x="1085" y="1004"/>
                    </a:cubicBezTo>
                    <a:cubicBezTo>
                      <a:pt x="1034" y="1004"/>
                      <a:pt x="993" y="1045"/>
                      <a:pt x="993" y="1096"/>
                    </a:cubicBezTo>
                    <a:cubicBezTo>
                      <a:pt x="993" y="1627"/>
                      <a:pt x="993" y="1627"/>
                      <a:pt x="993" y="1627"/>
                    </a:cubicBezTo>
                    <a:cubicBezTo>
                      <a:pt x="993" y="1678"/>
                      <a:pt x="1034" y="1719"/>
                      <a:pt x="1085" y="1719"/>
                    </a:cubicBezTo>
                    <a:cubicBezTo>
                      <a:pt x="2687" y="1719"/>
                      <a:pt x="2687" y="1719"/>
                      <a:pt x="2687" y="1719"/>
                    </a:cubicBezTo>
                    <a:cubicBezTo>
                      <a:pt x="2738" y="1719"/>
                      <a:pt x="2779" y="1678"/>
                      <a:pt x="2779" y="1627"/>
                    </a:cubicBezTo>
                    <a:cubicBezTo>
                      <a:pt x="2779" y="1096"/>
                      <a:pt x="2779" y="1096"/>
                      <a:pt x="2779" y="1096"/>
                    </a:cubicBezTo>
                    <a:cubicBezTo>
                      <a:pt x="2779" y="1045"/>
                      <a:pt x="2738" y="1004"/>
                      <a:pt x="2687" y="1004"/>
                    </a:cubicBezTo>
                    <a:close/>
                    <a:moveTo>
                      <a:pt x="2687" y="1996"/>
                    </a:moveTo>
                    <a:cubicBezTo>
                      <a:pt x="1085" y="1996"/>
                      <a:pt x="1085" y="1996"/>
                      <a:pt x="1085" y="1996"/>
                    </a:cubicBezTo>
                    <a:cubicBezTo>
                      <a:pt x="1034" y="1996"/>
                      <a:pt x="993" y="2037"/>
                      <a:pt x="993" y="2089"/>
                    </a:cubicBezTo>
                    <a:cubicBezTo>
                      <a:pt x="993" y="2631"/>
                      <a:pt x="993" y="2631"/>
                      <a:pt x="993" y="2631"/>
                    </a:cubicBezTo>
                    <a:cubicBezTo>
                      <a:pt x="993" y="2682"/>
                      <a:pt x="1034" y="2723"/>
                      <a:pt x="1085" y="2723"/>
                    </a:cubicBezTo>
                    <a:cubicBezTo>
                      <a:pt x="2687" y="2723"/>
                      <a:pt x="2687" y="2723"/>
                      <a:pt x="2687" y="2723"/>
                    </a:cubicBezTo>
                    <a:cubicBezTo>
                      <a:pt x="2738" y="2723"/>
                      <a:pt x="2779" y="2682"/>
                      <a:pt x="2779" y="2631"/>
                    </a:cubicBezTo>
                    <a:cubicBezTo>
                      <a:pt x="2779" y="2089"/>
                      <a:pt x="2779" y="2089"/>
                      <a:pt x="2779" y="2089"/>
                    </a:cubicBezTo>
                    <a:cubicBezTo>
                      <a:pt x="2779" y="2037"/>
                      <a:pt x="2738" y="1996"/>
                      <a:pt x="2687" y="1996"/>
                    </a:cubicBezTo>
                    <a:close/>
                  </a:path>
                </a:pathLst>
              </a:custGeom>
              <a:solidFill>
                <a:schemeClr val="bg1"/>
              </a:solidFill>
              <a:ln>
                <a:noFill/>
              </a:ln>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grpSp>
      <p:grpSp>
        <p:nvGrpSpPr>
          <p:cNvPr id="11" name="PA_组合 10"/>
          <p:cNvGrpSpPr/>
          <p:nvPr>
            <p:custDataLst>
              <p:tags r:id="rId3"/>
            </p:custDataLst>
          </p:nvPr>
        </p:nvGrpSpPr>
        <p:grpSpPr>
          <a:xfrm>
            <a:off x="5165125" y="4541400"/>
            <a:ext cx="2817815" cy="828061"/>
            <a:chOff x="5302919" y="2242095"/>
            <a:chExt cx="2817815" cy="621046"/>
          </a:xfrm>
        </p:grpSpPr>
        <p:sp>
          <p:nvSpPr>
            <p:cNvPr id="6" name="PA_文本框 25"/>
            <p:cNvSpPr txBox="1"/>
            <p:nvPr>
              <p:custDataLst>
                <p:tags r:id="rId8"/>
              </p:custDataLst>
            </p:nvPr>
          </p:nvSpPr>
          <p:spPr>
            <a:xfrm>
              <a:off x="6066967" y="2367952"/>
              <a:ext cx="2053767" cy="276999"/>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sym typeface="+mn-ea"/>
                </a:rPr>
                <a:t>使用</a:t>
              </a:r>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sym typeface="+mn-ea"/>
                </a:rPr>
                <a:t>StarUML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sym typeface="+mn-ea"/>
                </a:rPr>
                <a:t>建模</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2" name="组合 21"/>
            <p:cNvGrpSpPr/>
            <p:nvPr/>
          </p:nvGrpSpPr>
          <p:grpSpPr>
            <a:xfrm>
              <a:off x="5302919" y="2242095"/>
              <a:ext cx="621046" cy="621046"/>
              <a:chOff x="3635775" y="2580616"/>
              <a:chExt cx="720080" cy="720080"/>
            </a:xfrm>
          </p:grpSpPr>
          <p:sp>
            <p:nvSpPr>
              <p:cNvPr id="17" name="椭圆 16"/>
              <p:cNvSpPr/>
              <p:nvPr/>
            </p:nvSpPr>
            <p:spPr>
              <a:xfrm>
                <a:off x="3635775" y="2580616"/>
                <a:ext cx="720080" cy="720080"/>
              </a:xfrm>
              <a:prstGeom prst="ellipse">
                <a:avLst/>
              </a:prstGeom>
              <a:solidFill>
                <a:srgbClr val="8BC066"/>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KSO_Shape"/>
              <p:cNvSpPr/>
              <p:nvPr/>
            </p:nvSpPr>
            <p:spPr bwMode="auto">
              <a:xfrm>
                <a:off x="3820882" y="2774664"/>
                <a:ext cx="349866" cy="388969"/>
              </a:xfrm>
              <a:custGeom>
                <a:avLst/>
                <a:gdLst>
                  <a:gd name="T0" fmla="*/ 1511663 w 2946"/>
                  <a:gd name="T1" fmla="*/ 216114 h 3274"/>
                  <a:gd name="T2" fmla="*/ 1558387 w 2946"/>
                  <a:gd name="T3" fmla="*/ 72038 h 3274"/>
                  <a:gd name="T4" fmla="*/ 1619403 w 2946"/>
                  <a:gd name="T5" fmla="*/ 168822 h 3274"/>
                  <a:gd name="T6" fmla="*/ 141821 w 2946"/>
                  <a:gd name="T7" fmla="*/ 72038 h 3274"/>
                  <a:gd name="T8" fmla="*/ 647541 w 2946"/>
                  <a:gd name="T9" fmla="*/ 0 h 3274"/>
                  <a:gd name="T10" fmla="*/ 974060 w 2946"/>
                  <a:gd name="T11" fmla="*/ 72038 h 3274"/>
                  <a:gd name="T12" fmla="*/ 1477582 w 2946"/>
                  <a:gd name="T13" fmla="*/ 216114 h 3274"/>
                  <a:gd name="T14" fmla="*/ 141821 w 2946"/>
                  <a:gd name="T15" fmla="*/ 72038 h 3274"/>
                  <a:gd name="T16" fmla="*/ 0 w 2946"/>
                  <a:gd name="T17" fmla="*/ 112731 h 3274"/>
                  <a:gd name="T18" fmla="*/ 107740 w 2946"/>
                  <a:gd name="T19" fmla="*/ 72038 h 3274"/>
                  <a:gd name="T20" fmla="*/ 51671 w 2946"/>
                  <a:gd name="T21" fmla="*/ 216114 h 3274"/>
                  <a:gd name="T22" fmla="*/ 1441851 w 2946"/>
                  <a:gd name="T23" fmla="*/ 285952 h 3274"/>
                  <a:gd name="T24" fmla="*/ 179750 w 2946"/>
                  <a:gd name="T25" fmla="*/ 1298331 h 3274"/>
                  <a:gd name="T26" fmla="*/ 1441851 w 2946"/>
                  <a:gd name="T27" fmla="*/ 285952 h 3274"/>
                  <a:gd name="T28" fmla="*/ 1190091 w 2946"/>
                  <a:gd name="T29" fmla="*/ 1118512 h 3274"/>
                  <a:gd name="T30" fmla="*/ 937781 w 2946"/>
                  <a:gd name="T31" fmla="*/ 1046474 h 3274"/>
                  <a:gd name="T32" fmla="*/ 937781 w 2946"/>
                  <a:gd name="T33" fmla="*/ 974436 h 3274"/>
                  <a:gd name="T34" fmla="*/ 1334111 w 2946"/>
                  <a:gd name="T35" fmla="*/ 900199 h 3274"/>
                  <a:gd name="T36" fmla="*/ 937781 w 2946"/>
                  <a:gd name="T37" fmla="*/ 974436 h 3274"/>
                  <a:gd name="T38" fmla="*/ 1334111 w 2946"/>
                  <a:gd name="T39" fmla="*/ 792417 h 3274"/>
                  <a:gd name="T40" fmla="*/ 937781 w 2946"/>
                  <a:gd name="T41" fmla="*/ 722578 h 3274"/>
                  <a:gd name="T42" fmla="*/ 554093 w 2946"/>
                  <a:gd name="T43" fmla="*/ 1181751 h 3274"/>
                  <a:gd name="T44" fmla="*/ 507919 w 2946"/>
                  <a:gd name="T45" fmla="*/ 972236 h 3274"/>
                  <a:gd name="T46" fmla="*/ 301233 w 2946"/>
                  <a:gd name="T47" fmla="*/ 928244 h 3274"/>
                  <a:gd name="T48" fmla="*/ 863572 w 2946"/>
                  <a:gd name="T49" fmla="*/ 900199 h 3274"/>
                  <a:gd name="T50" fmla="*/ 575531 w 2946"/>
                  <a:gd name="T51" fmla="*/ 900199 h 3274"/>
                  <a:gd name="T52" fmla="*/ 287491 w 2946"/>
                  <a:gd name="T53" fmla="*/ 506465 h 3274"/>
                  <a:gd name="T54" fmla="*/ 863572 w 2946"/>
                  <a:gd name="T55" fmla="*/ 393734 h 3274"/>
                  <a:gd name="T56" fmla="*/ 287491 w 2946"/>
                  <a:gd name="T57" fmla="*/ 506465 h 3274"/>
                  <a:gd name="T58" fmla="*/ 109939 w 2946"/>
                  <a:gd name="T59" fmla="*/ 1476502 h 3274"/>
                  <a:gd name="T60" fmla="*/ 1551790 w 2946"/>
                  <a:gd name="T61" fmla="*/ 1368170 h 3274"/>
                  <a:gd name="T62" fmla="*/ 694815 w 2946"/>
                  <a:gd name="T63" fmla="*/ 1519394 h 3274"/>
                  <a:gd name="T64" fmla="*/ 357302 w 2946"/>
                  <a:gd name="T65" fmla="*/ 1800397 h 3274"/>
                  <a:gd name="T66" fmla="*/ 694815 w 2946"/>
                  <a:gd name="T67" fmla="*/ 1519394 h 3274"/>
                  <a:gd name="T68" fmla="*/ 1088397 w 2946"/>
                  <a:gd name="T69" fmla="*/ 1800397 h 3274"/>
                  <a:gd name="T70" fmla="*/ 1088397 w 2946"/>
                  <a:gd name="T71" fmla="*/ 1519394 h 327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2946" h="3274">
                    <a:moveTo>
                      <a:pt x="2831" y="393"/>
                    </a:moveTo>
                    <a:cubicBezTo>
                      <a:pt x="2750" y="393"/>
                      <a:pt x="2750" y="393"/>
                      <a:pt x="2750" y="393"/>
                    </a:cubicBezTo>
                    <a:cubicBezTo>
                      <a:pt x="2754" y="131"/>
                      <a:pt x="2754" y="131"/>
                      <a:pt x="2754" y="131"/>
                    </a:cubicBezTo>
                    <a:cubicBezTo>
                      <a:pt x="2835" y="131"/>
                      <a:pt x="2835" y="131"/>
                      <a:pt x="2835" y="131"/>
                    </a:cubicBezTo>
                    <a:cubicBezTo>
                      <a:pt x="2946" y="205"/>
                      <a:pt x="2946" y="205"/>
                      <a:pt x="2946" y="205"/>
                    </a:cubicBezTo>
                    <a:cubicBezTo>
                      <a:pt x="2946" y="307"/>
                      <a:pt x="2946" y="307"/>
                      <a:pt x="2946" y="307"/>
                    </a:cubicBezTo>
                    <a:lnTo>
                      <a:pt x="2831" y="393"/>
                    </a:lnTo>
                    <a:close/>
                    <a:moveTo>
                      <a:pt x="258" y="131"/>
                    </a:moveTo>
                    <a:cubicBezTo>
                      <a:pt x="1178" y="131"/>
                      <a:pt x="1178" y="131"/>
                      <a:pt x="1178" y="131"/>
                    </a:cubicBezTo>
                    <a:cubicBezTo>
                      <a:pt x="1178" y="0"/>
                      <a:pt x="1178" y="0"/>
                      <a:pt x="1178" y="0"/>
                    </a:cubicBezTo>
                    <a:cubicBezTo>
                      <a:pt x="1772" y="0"/>
                      <a:pt x="1772" y="0"/>
                      <a:pt x="1772" y="0"/>
                    </a:cubicBezTo>
                    <a:cubicBezTo>
                      <a:pt x="1772" y="131"/>
                      <a:pt x="1772" y="131"/>
                      <a:pt x="1772" y="131"/>
                    </a:cubicBezTo>
                    <a:cubicBezTo>
                      <a:pt x="2688" y="131"/>
                      <a:pt x="2688" y="131"/>
                      <a:pt x="2688" y="131"/>
                    </a:cubicBezTo>
                    <a:cubicBezTo>
                      <a:pt x="2688" y="393"/>
                      <a:pt x="2688" y="393"/>
                      <a:pt x="2688" y="393"/>
                    </a:cubicBezTo>
                    <a:cubicBezTo>
                      <a:pt x="258" y="393"/>
                      <a:pt x="258" y="393"/>
                      <a:pt x="258" y="393"/>
                    </a:cubicBezTo>
                    <a:lnTo>
                      <a:pt x="258" y="131"/>
                    </a:lnTo>
                    <a:close/>
                    <a:moveTo>
                      <a:pt x="0" y="307"/>
                    </a:moveTo>
                    <a:cubicBezTo>
                      <a:pt x="0" y="205"/>
                      <a:pt x="0" y="205"/>
                      <a:pt x="0" y="205"/>
                    </a:cubicBezTo>
                    <a:cubicBezTo>
                      <a:pt x="94" y="131"/>
                      <a:pt x="94" y="131"/>
                      <a:pt x="94" y="131"/>
                    </a:cubicBezTo>
                    <a:cubicBezTo>
                      <a:pt x="196" y="131"/>
                      <a:pt x="196" y="131"/>
                      <a:pt x="196" y="131"/>
                    </a:cubicBezTo>
                    <a:cubicBezTo>
                      <a:pt x="196" y="393"/>
                      <a:pt x="196" y="393"/>
                      <a:pt x="196" y="393"/>
                    </a:cubicBezTo>
                    <a:cubicBezTo>
                      <a:pt x="94" y="393"/>
                      <a:pt x="94" y="393"/>
                      <a:pt x="94" y="393"/>
                    </a:cubicBezTo>
                    <a:lnTo>
                      <a:pt x="0" y="307"/>
                    </a:lnTo>
                    <a:close/>
                    <a:moveTo>
                      <a:pt x="2623" y="520"/>
                    </a:moveTo>
                    <a:cubicBezTo>
                      <a:pt x="2623" y="2361"/>
                      <a:pt x="2623" y="2361"/>
                      <a:pt x="2623" y="2361"/>
                    </a:cubicBezTo>
                    <a:cubicBezTo>
                      <a:pt x="327" y="2361"/>
                      <a:pt x="327" y="2361"/>
                      <a:pt x="327" y="2361"/>
                    </a:cubicBezTo>
                    <a:cubicBezTo>
                      <a:pt x="327" y="520"/>
                      <a:pt x="327" y="520"/>
                      <a:pt x="327" y="520"/>
                    </a:cubicBezTo>
                    <a:lnTo>
                      <a:pt x="2623" y="520"/>
                    </a:lnTo>
                    <a:close/>
                    <a:moveTo>
                      <a:pt x="1706" y="2034"/>
                    </a:moveTo>
                    <a:cubicBezTo>
                      <a:pt x="2165" y="2034"/>
                      <a:pt x="2165" y="2034"/>
                      <a:pt x="2165" y="2034"/>
                    </a:cubicBezTo>
                    <a:cubicBezTo>
                      <a:pt x="2165" y="1903"/>
                      <a:pt x="2165" y="1903"/>
                      <a:pt x="2165" y="1903"/>
                    </a:cubicBezTo>
                    <a:cubicBezTo>
                      <a:pt x="1706" y="1903"/>
                      <a:pt x="1706" y="1903"/>
                      <a:pt x="1706" y="1903"/>
                    </a:cubicBezTo>
                    <a:lnTo>
                      <a:pt x="1706" y="2034"/>
                    </a:lnTo>
                    <a:close/>
                    <a:moveTo>
                      <a:pt x="1706" y="1772"/>
                    </a:moveTo>
                    <a:cubicBezTo>
                      <a:pt x="2427" y="1772"/>
                      <a:pt x="2427" y="1772"/>
                      <a:pt x="2427" y="1772"/>
                    </a:cubicBezTo>
                    <a:cubicBezTo>
                      <a:pt x="2427" y="1637"/>
                      <a:pt x="2427" y="1637"/>
                      <a:pt x="2427" y="1637"/>
                    </a:cubicBezTo>
                    <a:cubicBezTo>
                      <a:pt x="1706" y="1637"/>
                      <a:pt x="1706" y="1637"/>
                      <a:pt x="1706" y="1637"/>
                    </a:cubicBezTo>
                    <a:lnTo>
                      <a:pt x="1706" y="1772"/>
                    </a:lnTo>
                    <a:close/>
                    <a:moveTo>
                      <a:pt x="1706" y="1441"/>
                    </a:moveTo>
                    <a:cubicBezTo>
                      <a:pt x="2427" y="1441"/>
                      <a:pt x="2427" y="1441"/>
                      <a:pt x="2427" y="1441"/>
                    </a:cubicBezTo>
                    <a:cubicBezTo>
                      <a:pt x="2427" y="1314"/>
                      <a:pt x="2427" y="1314"/>
                      <a:pt x="2427" y="1314"/>
                    </a:cubicBezTo>
                    <a:cubicBezTo>
                      <a:pt x="1706" y="1314"/>
                      <a:pt x="1706" y="1314"/>
                      <a:pt x="1706" y="1314"/>
                    </a:cubicBezTo>
                    <a:lnTo>
                      <a:pt x="1706" y="1441"/>
                    </a:lnTo>
                    <a:close/>
                    <a:moveTo>
                      <a:pt x="1008" y="2149"/>
                    </a:moveTo>
                    <a:cubicBezTo>
                      <a:pt x="1245" y="2149"/>
                      <a:pt x="1440" y="1998"/>
                      <a:pt x="1466" y="1768"/>
                    </a:cubicBezTo>
                    <a:cubicBezTo>
                      <a:pt x="924" y="1768"/>
                      <a:pt x="924" y="1768"/>
                      <a:pt x="924" y="1768"/>
                    </a:cubicBezTo>
                    <a:cubicBezTo>
                      <a:pt x="924" y="1231"/>
                      <a:pt x="924" y="1231"/>
                      <a:pt x="924" y="1231"/>
                    </a:cubicBezTo>
                    <a:cubicBezTo>
                      <a:pt x="694" y="1256"/>
                      <a:pt x="548" y="1451"/>
                      <a:pt x="548" y="1688"/>
                    </a:cubicBezTo>
                    <a:cubicBezTo>
                      <a:pt x="548" y="1943"/>
                      <a:pt x="754" y="2149"/>
                      <a:pt x="1008" y="2149"/>
                    </a:cubicBezTo>
                    <a:close/>
                    <a:moveTo>
                      <a:pt x="1571" y="1637"/>
                    </a:moveTo>
                    <a:cubicBezTo>
                      <a:pt x="1571" y="1637"/>
                      <a:pt x="1559" y="1126"/>
                      <a:pt x="1047" y="1126"/>
                    </a:cubicBezTo>
                    <a:cubicBezTo>
                      <a:pt x="1047" y="1637"/>
                      <a:pt x="1047" y="1637"/>
                      <a:pt x="1047" y="1637"/>
                    </a:cubicBezTo>
                    <a:lnTo>
                      <a:pt x="1571" y="1637"/>
                    </a:lnTo>
                    <a:close/>
                    <a:moveTo>
                      <a:pt x="523" y="921"/>
                    </a:moveTo>
                    <a:cubicBezTo>
                      <a:pt x="1571" y="921"/>
                      <a:pt x="1571" y="921"/>
                      <a:pt x="1571" y="921"/>
                    </a:cubicBezTo>
                    <a:cubicBezTo>
                      <a:pt x="1571" y="716"/>
                      <a:pt x="1571" y="716"/>
                      <a:pt x="1571" y="716"/>
                    </a:cubicBezTo>
                    <a:cubicBezTo>
                      <a:pt x="523" y="716"/>
                      <a:pt x="523" y="716"/>
                      <a:pt x="523" y="716"/>
                    </a:cubicBezTo>
                    <a:lnTo>
                      <a:pt x="523" y="921"/>
                    </a:lnTo>
                    <a:close/>
                    <a:moveTo>
                      <a:pt x="2823" y="2685"/>
                    </a:moveTo>
                    <a:cubicBezTo>
                      <a:pt x="200" y="2685"/>
                      <a:pt x="200" y="2685"/>
                      <a:pt x="200" y="2685"/>
                    </a:cubicBezTo>
                    <a:cubicBezTo>
                      <a:pt x="200" y="2488"/>
                      <a:pt x="200" y="2488"/>
                      <a:pt x="200" y="2488"/>
                    </a:cubicBezTo>
                    <a:cubicBezTo>
                      <a:pt x="2823" y="2488"/>
                      <a:pt x="2823" y="2488"/>
                      <a:pt x="2823" y="2488"/>
                    </a:cubicBezTo>
                    <a:lnTo>
                      <a:pt x="2823" y="2685"/>
                    </a:lnTo>
                    <a:close/>
                    <a:moveTo>
                      <a:pt x="1264" y="2763"/>
                    </a:moveTo>
                    <a:cubicBezTo>
                      <a:pt x="957" y="3274"/>
                      <a:pt x="957" y="3274"/>
                      <a:pt x="957" y="3274"/>
                    </a:cubicBezTo>
                    <a:cubicBezTo>
                      <a:pt x="650" y="3274"/>
                      <a:pt x="650" y="3274"/>
                      <a:pt x="650" y="3274"/>
                    </a:cubicBezTo>
                    <a:cubicBezTo>
                      <a:pt x="957" y="2763"/>
                      <a:pt x="957" y="2763"/>
                      <a:pt x="957" y="2763"/>
                    </a:cubicBezTo>
                    <a:lnTo>
                      <a:pt x="1264" y="2763"/>
                    </a:lnTo>
                    <a:close/>
                    <a:moveTo>
                      <a:pt x="2287" y="3274"/>
                    </a:moveTo>
                    <a:cubicBezTo>
                      <a:pt x="1980" y="3274"/>
                      <a:pt x="1980" y="3274"/>
                      <a:pt x="1980" y="3274"/>
                    </a:cubicBezTo>
                    <a:cubicBezTo>
                      <a:pt x="1673" y="2763"/>
                      <a:pt x="1673" y="2763"/>
                      <a:pt x="1673" y="2763"/>
                    </a:cubicBezTo>
                    <a:cubicBezTo>
                      <a:pt x="1980" y="2763"/>
                      <a:pt x="1980" y="2763"/>
                      <a:pt x="1980" y="2763"/>
                    </a:cubicBezTo>
                    <a:lnTo>
                      <a:pt x="2287" y="3274"/>
                    </a:lnTo>
                    <a:close/>
                  </a:path>
                </a:pathLst>
              </a:custGeom>
              <a:solidFill>
                <a:schemeClr val="bg1"/>
              </a:solidFill>
              <a:ln>
                <a:noFill/>
              </a:ln>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grpSp>
      <p:grpSp>
        <p:nvGrpSpPr>
          <p:cNvPr id="29" name="PA_组合 28"/>
          <p:cNvGrpSpPr/>
          <p:nvPr>
            <p:custDataLst>
              <p:tags r:id="rId4"/>
            </p:custDataLst>
          </p:nvPr>
        </p:nvGrpSpPr>
        <p:grpSpPr>
          <a:xfrm>
            <a:off x="1475656" y="2050872"/>
            <a:ext cx="2074386" cy="2765848"/>
            <a:chOff x="1475656" y="1538154"/>
            <a:chExt cx="2074386" cy="2074386"/>
          </a:xfrm>
        </p:grpSpPr>
        <p:sp>
          <p:nvSpPr>
            <p:cNvPr id="26" name="椭圆 25"/>
            <p:cNvSpPr/>
            <p:nvPr/>
          </p:nvSpPr>
          <p:spPr>
            <a:xfrm>
              <a:off x="1475656" y="1538154"/>
              <a:ext cx="2074386" cy="2074386"/>
            </a:xfrm>
            <a:prstGeom prst="ellipse">
              <a:avLst/>
            </a:prstGeom>
            <a:solidFill>
              <a:schemeClr val="tx2">
                <a:lumMod val="40000"/>
                <a:lumOff val="60000"/>
              </a:schemeClr>
            </a:solidFill>
            <a:ln>
              <a:noFill/>
            </a:ln>
            <a:effectLst>
              <a:outerShdw blurRad="127000" sx="106000" sy="106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PA_文本框 5"/>
            <p:cNvSpPr txBox="1"/>
            <p:nvPr>
              <p:custDataLst>
                <p:tags r:id="rId7"/>
              </p:custDataLst>
            </p:nvPr>
          </p:nvSpPr>
          <p:spPr>
            <a:xfrm>
              <a:off x="1594745" y="2137120"/>
              <a:ext cx="1836208" cy="623248"/>
            </a:xfrm>
            <a:prstGeom prst="rect">
              <a:avLst/>
            </a:prstGeom>
            <a:noFill/>
          </p:spPr>
          <p:txBody>
            <a:bodyPr wrap="none" rtlCol="0">
              <a:spAutoFit/>
            </a:bodyP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目录</a:t>
              </a:r>
              <a:endParaRPr lang="en-US" altLang="zh-CN" sz="2400" dirty="0" smtClean="0">
                <a:solidFill>
                  <a:schemeClr val="bg1"/>
                </a:solidFill>
                <a:latin typeface="微软雅黑" panose="020B0503020204020204" pitchFamily="34" charset="-122"/>
                <a:ea typeface="微软雅黑" panose="020B0503020204020204" pitchFamily="34" charset="-122"/>
              </a:endParaRPr>
            </a:p>
            <a:p>
              <a:pPr algn="ctr"/>
              <a:r>
                <a:rPr lang="en-US" altLang="zh-CN" sz="2400" dirty="0" smtClean="0">
                  <a:solidFill>
                    <a:schemeClr val="bg1"/>
                  </a:solidFill>
                  <a:latin typeface="微软雅黑" panose="020B0503020204020204" pitchFamily="34" charset="-122"/>
                  <a:ea typeface="微软雅黑" panose="020B0503020204020204" pitchFamily="34" charset="-122"/>
                </a:rPr>
                <a:t>CONTENTS</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14" name="PA_组合 13"/>
          <p:cNvGrpSpPr/>
          <p:nvPr>
            <p:custDataLst>
              <p:tags r:id="rId5"/>
            </p:custDataLst>
          </p:nvPr>
        </p:nvGrpSpPr>
        <p:grpSpPr>
          <a:xfrm>
            <a:off x="4359159" y="1504011"/>
            <a:ext cx="2412524" cy="828061"/>
            <a:chOff x="5185929" y="3003798"/>
            <a:chExt cx="2412524" cy="621046"/>
          </a:xfrm>
        </p:grpSpPr>
        <p:sp>
          <p:nvSpPr>
            <p:cNvPr id="7" name="PA_文本框 26"/>
            <p:cNvSpPr txBox="1"/>
            <p:nvPr>
              <p:custDataLst>
                <p:tags r:id="rId6"/>
              </p:custDataLst>
            </p:nvPr>
          </p:nvSpPr>
          <p:spPr>
            <a:xfrm>
              <a:off x="5972687" y="3129655"/>
              <a:ext cx="1625766" cy="276999"/>
            </a:xfrm>
            <a:prstGeom prst="rect">
              <a:avLst/>
            </a:prstGeom>
            <a:noFill/>
          </p:spPr>
          <p:txBody>
            <a:bodyPr wrap="none" rtlCol="0">
              <a:spAutoFit/>
            </a:bodyPr>
            <a:lstStyle/>
            <a:p>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建模工具</a:t>
              </a:r>
            </a:p>
          </p:txBody>
        </p:sp>
        <p:grpSp>
          <p:nvGrpSpPr>
            <p:cNvPr id="23" name="组合 22"/>
            <p:cNvGrpSpPr/>
            <p:nvPr/>
          </p:nvGrpSpPr>
          <p:grpSpPr>
            <a:xfrm>
              <a:off x="5185929" y="3003798"/>
              <a:ext cx="621046" cy="621046"/>
              <a:chOff x="6948264" y="2542587"/>
              <a:chExt cx="720080" cy="720080"/>
            </a:xfrm>
          </p:grpSpPr>
          <p:sp>
            <p:nvSpPr>
              <p:cNvPr id="16" name="椭圆 15"/>
              <p:cNvSpPr/>
              <p:nvPr/>
            </p:nvSpPr>
            <p:spPr>
              <a:xfrm>
                <a:off x="6948264" y="2542587"/>
                <a:ext cx="720080" cy="720080"/>
              </a:xfrm>
              <a:prstGeom prst="ellipse">
                <a:avLst/>
              </a:prstGeom>
              <a:solidFill>
                <a:srgbClr val="66BFBD"/>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KSO_Shape"/>
              <p:cNvSpPr/>
              <p:nvPr/>
            </p:nvSpPr>
            <p:spPr bwMode="auto">
              <a:xfrm>
                <a:off x="7142313" y="2736636"/>
                <a:ext cx="331982" cy="331982"/>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grpSp>
    </p:spTree>
    <p:extLst>
      <p:ext uri="{BB962C8B-B14F-4D97-AF65-F5344CB8AC3E}">
        <p14:creationId xmlns:p14="http://schemas.microsoft.com/office/powerpoint/2010/main" val="2561352405"/>
      </p:ext>
    </p:extLst>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6" fill="hold" nodeType="withEffect">
                                  <p:stCondLst>
                                    <p:cond delay="50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1+#ppt_w/2"/>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10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6" fill="hold" nodeType="withEffect">
                                  <p:stCondLst>
                                    <p:cond delay="1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6" fill="hold"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1+#ppt_w/2"/>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组合 3"/>
          <p:cNvGrpSpPr/>
          <p:nvPr>
            <p:custDataLst>
              <p:tags r:id="rId1"/>
            </p:custDataLst>
          </p:nvPr>
        </p:nvGrpSpPr>
        <p:grpSpPr>
          <a:xfrm>
            <a:off x="0" y="1028733"/>
            <a:ext cx="9144000" cy="5848933"/>
            <a:chOff x="0" y="771550"/>
            <a:chExt cx="9144000" cy="4386700"/>
          </a:xfrm>
        </p:grpSpPr>
        <p:sp>
          <p:nvSpPr>
            <p:cNvPr id="2" name="PA_KSO_Shape"/>
            <p:cNvSpPr/>
            <p:nvPr>
              <p:custDataLst>
                <p:tags r:id="rId4"/>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 name="PA_KSO_Shape"/>
            <p:cNvSpPr/>
            <p:nvPr>
              <p:custDataLst>
                <p:tags r:id="rId5"/>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5" name="PA_文本框 4"/>
          <p:cNvSpPr txBox="1"/>
          <p:nvPr>
            <p:custDataLst>
              <p:tags r:id="rId2"/>
            </p:custDataLst>
          </p:nvPr>
        </p:nvSpPr>
        <p:spPr>
          <a:xfrm>
            <a:off x="4499993" y="2544410"/>
            <a:ext cx="2743059" cy="584775"/>
          </a:xfrm>
          <a:prstGeom prst="rect">
            <a:avLst/>
          </a:prstGeom>
          <a:noFill/>
        </p:spPr>
        <p:txBody>
          <a:bodyPr wrap="none" rtlCol="0">
            <a:spAutoFit/>
          </a:bodyPr>
          <a:lstStyle/>
          <a:p>
            <a:pPr algn="l"/>
            <a:r>
              <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sym typeface="+mn-ea"/>
              </a:rPr>
              <a:t>UML</a:t>
            </a:r>
            <a:r>
              <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sym typeface="+mn-ea"/>
              </a:rPr>
              <a:t>建模工具</a:t>
            </a:r>
            <a:endPar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6" name="PA_组合 5"/>
          <p:cNvGrpSpPr/>
          <p:nvPr>
            <p:custDataLst>
              <p:tags r:id="rId3"/>
            </p:custDataLst>
          </p:nvPr>
        </p:nvGrpSpPr>
        <p:grpSpPr>
          <a:xfrm>
            <a:off x="3045303" y="2245557"/>
            <a:ext cx="1033050" cy="1377400"/>
            <a:chOff x="5185929" y="3003798"/>
            <a:chExt cx="621046" cy="621046"/>
          </a:xfrm>
        </p:grpSpPr>
        <p:sp>
          <p:nvSpPr>
            <p:cNvPr id="11" name="椭圆 10"/>
            <p:cNvSpPr/>
            <p:nvPr/>
          </p:nvSpPr>
          <p:spPr>
            <a:xfrm>
              <a:off x="5185929" y="3003798"/>
              <a:ext cx="621046" cy="621046"/>
            </a:xfrm>
            <a:prstGeom prst="ellipse">
              <a:avLst/>
            </a:prstGeom>
            <a:solidFill>
              <a:srgbClr val="66BFBD"/>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KSO_Shape"/>
            <p:cNvSpPr/>
            <p:nvPr/>
          </p:nvSpPr>
          <p:spPr bwMode="auto">
            <a:xfrm>
              <a:off x="5353290" y="3171159"/>
              <a:ext cx="286324" cy="286324"/>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spTree>
    <p:extLst>
      <p:ext uri="{BB962C8B-B14F-4D97-AF65-F5344CB8AC3E}">
        <p14:creationId xmlns:p14="http://schemas.microsoft.com/office/powerpoint/2010/main" val="2404308810"/>
      </p:ext>
    </p:extLst>
  </p:cSld>
  <p:clrMapOvr>
    <a:masterClrMapping/>
  </p:clrMapOvr>
  <mc:AlternateContent xmlns:mc="http://schemas.openxmlformats.org/markup-compatibility/2006" xmlns:p14="http://schemas.microsoft.com/office/powerpoint/2010/main">
    <mc:Choice Requires="p14">
      <p:transition spd="med" p14:dur="700" advTm="1500">
        <p:fade/>
      </p:transition>
    </mc:Choice>
    <mc:Fallback xmlns="">
      <p:transition spd="med" advTm="1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3" presetClass="entr" presetSubtype="16" fill="hold" nodeType="withEffect">
                                  <p:stCondLst>
                                    <p:cond delay="50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childTnLst>
                                </p:cTn>
                              </p:par>
                              <p:par>
                                <p:cTn id="12" presetID="22" presetClass="entr" presetSubtype="8" fill="hold" grpId="0" nodeType="withEffect">
                                  <p:stCondLst>
                                    <p:cond delay="100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2087431" cy="369332"/>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常见UML建模工具</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27" name="组合 26"/>
          <p:cNvGrpSpPr/>
          <p:nvPr/>
        </p:nvGrpSpPr>
        <p:grpSpPr>
          <a:xfrm>
            <a:off x="791026" y="1401557"/>
            <a:ext cx="7373938" cy="3083560"/>
            <a:chOff x="775786" y="1059582"/>
            <a:chExt cx="7373938" cy="2312670"/>
          </a:xfrm>
        </p:grpSpPr>
        <p:grpSp>
          <p:nvGrpSpPr>
            <p:cNvPr id="5" name="组合 28"/>
            <p:cNvGrpSpPr/>
            <p:nvPr/>
          </p:nvGrpSpPr>
          <p:grpSpPr bwMode="auto">
            <a:xfrm>
              <a:off x="1728286" y="1635845"/>
              <a:ext cx="5795973" cy="1152525"/>
              <a:chOff x="236861" y="0"/>
              <a:chExt cx="5796132" cy="1152128"/>
            </a:xfrm>
          </p:grpSpPr>
          <p:sp>
            <p:nvSpPr>
              <p:cNvPr id="6" name="直接连接符 18"/>
              <p:cNvSpPr>
                <a:spLocks noChangeShapeType="1"/>
              </p:cNvSpPr>
              <p:nvPr/>
            </p:nvSpPr>
            <p:spPr bwMode="auto">
              <a:xfrm>
                <a:off x="236861" y="504016"/>
                <a:ext cx="5795804" cy="635"/>
              </a:xfrm>
              <a:prstGeom prst="line">
                <a:avLst/>
              </a:prstGeom>
              <a:noFill/>
              <a:ln w="9525">
                <a:solidFill>
                  <a:srgbClr val="7F7F7F"/>
                </a:solidFill>
                <a:bevel/>
              </a:ln>
              <a:extLst>
                <a:ext uri="{909E8E84-426E-40DD-AFC4-6F175D3DCCD1}">
                  <a14:hiddenFill xmlns:a14="http://schemas.microsoft.com/office/drawing/2010/main">
                    <a:noFill/>
                  </a14:hiddenFill>
                </a:ext>
              </a:extLst>
            </p:spPr>
            <p:txBody>
              <a:bodyPr/>
              <a:lstStyle/>
              <a:p>
                <a:endParaRPr lang="zh-CN" altLang="en-US"/>
              </a:p>
            </p:txBody>
          </p:sp>
          <p:cxnSp>
            <p:nvCxnSpPr>
              <p:cNvPr id="7" name="直接箭头连接符 20"/>
              <p:cNvCxnSpPr>
                <a:cxnSpLocks noChangeShapeType="1"/>
              </p:cNvCxnSpPr>
              <p:nvPr/>
            </p:nvCxnSpPr>
            <p:spPr bwMode="auto">
              <a:xfrm>
                <a:off x="236861" y="504056"/>
                <a:ext cx="1" cy="648072"/>
              </a:xfrm>
              <a:prstGeom prst="straightConnector1">
                <a:avLst/>
              </a:prstGeom>
              <a:noFill/>
              <a:ln w="9525">
                <a:solidFill>
                  <a:srgbClr val="7F7F7F"/>
                </a:solidFill>
                <a:bevel/>
                <a:tailEnd type="arrow" w="med" len="med"/>
              </a:ln>
              <a:extLst>
                <a:ext uri="{909E8E84-426E-40DD-AFC4-6F175D3DCCD1}">
                  <a14:hiddenFill xmlns:a14="http://schemas.microsoft.com/office/drawing/2010/main">
                    <a:noFill/>
                  </a14:hiddenFill>
                </a:ext>
              </a:extLst>
            </p:spPr>
          </p:cxnSp>
          <p:cxnSp>
            <p:nvCxnSpPr>
              <p:cNvPr id="8" name="直接箭头连接符 23"/>
              <p:cNvCxnSpPr>
                <a:cxnSpLocks noChangeShapeType="1"/>
              </p:cNvCxnSpPr>
              <p:nvPr/>
            </p:nvCxnSpPr>
            <p:spPr bwMode="auto">
              <a:xfrm>
                <a:off x="3081169" y="504056"/>
                <a:ext cx="1" cy="648072"/>
              </a:xfrm>
              <a:prstGeom prst="straightConnector1">
                <a:avLst/>
              </a:prstGeom>
              <a:noFill/>
              <a:ln w="9525">
                <a:solidFill>
                  <a:srgbClr val="7F7F7F"/>
                </a:solidFill>
                <a:bevel/>
                <a:tailEnd type="arrow" w="med" len="med"/>
              </a:ln>
              <a:extLst>
                <a:ext uri="{909E8E84-426E-40DD-AFC4-6F175D3DCCD1}">
                  <a14:hiddenFill xmlns:a14="http://schemas.microsoft.com/office/drawing/2010/main">
                    <a:noFill/>
                  </a14:hiddenFill>
                </a:ext>
              </a:extLst>
            </p:spPr>
          </p:cxnSp>
          <p:cxnSp>
            <p:nvCxnSpPr>
              <p:cNvPr id="9" name="直接箭头连接符 24"/>
              <p:cNvCxnSpPr>
                <a:cxnSpLocks noChangeShapeType="1"/>
              </p:cNvCxnSpPr>
              <p:nvPr/>
            </p:nvCxnSpPr>
            <p:spPr bwMode="auto">
              <a:xfrm>
                <a:off x="6032992" y="504056"/>
                <a:ext cx="1" cy="648072"/>
              </a:xfrm>
              <a:prstGeom prst="straightConnector1">
                <a:avLst/>
              </a:prstGeom>
              <a:noFill/>
              <a:ln w="9525">
                <a:solidFill>
                  <a:srgbClr val="7F7F7F"/>
                </a:solidFill>
                <a:bevel/>
                <a:tailEnd type="arrow" w="med" len="med"/>
              </a:ln>
              <a:extLst>
                <a:ext uri="{909E8E84-426E-40DD-AFC4-6F175D3DCCD1}">
                  <a14:hiddenFill xmlns:a14="http://schemas.microsoft.com/office/drawing/2010/main">
                    <a:noFill/>
                  </a14:hiddenFill>
                </a:ext>
              </a:extLst>
            </p:spPr>
          </p:cxnSp>
          <p:sp>
            <p:nvSpPr>
              <p:cNvPr id="11" name="直接连接符 27"/>
              <p:cNvSpPr>
                <a:spLocks noChangeShapeType="1"/>
              </p:cNvSpPr>
              <p:nvPr/>
            </p:nvSpPr>
            <p:spPr bwMode="auto">
              <a:xfrm flipH="1">
                <a:off x="3080337" y="0"/>
                <a:ext cx="1" cy="504056"/>
              </a:xfrm>
              <a:prstGeom prst="line">
                <a:avLst/>
              </a:prstGeom>
              <a:noFill/>
              <a:ln w="9525">
                <a:solidFill>
                  <a:srgbClr val="7F7F7F"/>
                </a:solidFill>
                <a:bevel/>
              </a:ln>
              <a:extLst>
                <a:ext uri="{909E8E84-426E-40DD-AFC4-6F175D3DCCD1}">
                  <a14:hiddenFill xmlns:a14="http://schemas.microsoft.com/office/drawing/2010/main">
                    <a:noFill/>
                  </a14:hiddenFill>
                </a:ext>
              </a:extLst>
            </p:spPr>
            <p:txBody>
              <a:bodyPr/>
              <a:lstStyle/>
              <a:p>
                <a:endParaRPr lang="zh-CN" altLang="en-US"/>
              </a:p>
            </p:txBody>
          </p:sp>
        </p:grpSp>
        <p:sp>
          <p:nvSpPr>
            <p:cNvPr id="13" name="矩形 1"/>
            <p:cNvSpPr>
              <a:spLocks noChangeArrowheads="1"/>
            </p:cNvSpPr>
            <p:nvPr/>
          </p:nvSpPr>
          <p:spPr bwMode="auto">
            <a:xfrm>
              <a:off x="3129096" y="1059582"/>
              <a:ext cx="3115310" cy="576580"/>
            </a:xfrm>
            <a:prstGeom prst="rect">
              <a:avLst/>
            </a:prstGeom>
            <a:solidFill>
              <a:schemeClr val="tx2">
                <a:lumMod val="40000"/>
                <a:lumOff val="60000"/>
              </a:schemeClr>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4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常见</a:t>
              </a:r>
              <a:r>
                <a:rPr lang="en-US" altLang="zh-CN" sz="24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UML</a:t>
              </a:r>
              <a:r>
                <a:rPr lang="zh-CN" altLang="en-US" sz="24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建模工具</a:t>
              </a:r>
            </a:p>
          </p:txBody>
        </p:sp>
        <p:sp>
          <p:nvSpPr>
            <p:cNvPr id="16" name="矩形 10"/>
            <p:cNvSpPr>
              <a:spLocks noChangeArrowheads="1"/>
            </p:cNvSpPr>
            <p:nvPr/>
          </p:nvSpPr>
          <p:spPr bwMode="auto">
            <a:xfrm>
              <a:off x="775786" y="2795990"/>
              <a:ext cx="1905000" cy="576262"/>
            </a:xfrm>
            <a:prstGeom prst="rect">
              <a:avLst/>
            </a:prstGeom>
            <a:solidFill>
              <a:srgbClr val="FC6D5C"/>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latin typeface="幼圆" panose="02010509060101010101" pitchFamily="49" charset="-122"/>
                  <a:ea typeface="幼圆" panose="02010509060101010101" pitchFamily="49" charset="-122"/>
                  <a:cs typeface="+mn-ea"/>
                  <a:sym typeface="+mn-lt"/>
                </a:rPr>
                <a:t>Rational Rose</a:t>
              </a:r>
            </a:p>
          </p:txBody>
        </p:sp>
        <p:sp>
          <p:nvSpPr>
            <p:cNvPr id="19" name="矩形 11"/>
            <p:cNvSpPr>
              <a:spLocks noChangeArrowheads="1"/>
            </p:cNvSpPr>
            <p:nvPr/>
          </p:nvSpPr>
          <p:spPr bwMode="auto">
            <a:xfrm>
              <a:off x="3594551" y="2788687"/>
              <a:ext cx="1955165" cy="575945"/>
            </a:xfrm>
            <a:prstGeom prst="rect">
              <a:avLst/>
            </a:prstGeom>
            <a:solidFill>
              <a:srgbClr val="FBC65C"/>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9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PowerDesigner</a:t>
              </a:r>
            </a:p>
          </p:txBody>
        </p:sp>
        <p:sp>
          <p:nvSpPr>
            <p:cNvPr id="22" name="矩形 12"/>
            <p:cNvSpPr>
              <a:spLocks noChangeArrowheads="1"/>
            </p:cNvSpPr>
            <p:nvPr/>
          </p:nvSpPr>
          <p:spPr bwMode="auto">
            <a:xfrm>
              <a:off x="6244724" y="2788370"/>
              <a:ext cx="1905000" cy="576262"/>
            </a:xfrm>
            <a:prstGeom prst="rect">
              <a:avLst/>
            </a:prstGeom>
            <a:solidFill>
              <a:srgbClr val="8BC066"/>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Visio</a:t>
              </a:r>
            </a:p>
          </p:txBody>
        </p:sp>
      </p:grpSp>
      <p:sp>
        <p:nvSpPr>
          <p:cNvPr id="28" name="PA_文本框 4"/>
          <p:cNvSpPr txBox="1"/>
          <p:nvPr>
            <p:custDataLst>
              <p:tags r:id="rId3"/>
            </p:custDataLst>
          </p:nvPr>
        </p:nvSpPr>
        <p:spPr>
          <a:xfrm>
            <a:off x="462731" y="4485117"/>
            <a:ext cx="2057400" cy="1200329"/>
          </a:xfrm>
          <a:prstGeom prst="rect">
            <a:avLst/>
          </a:prstGeom>
          <a:noFill/>
        </p:spPr>
        <p:txBody>
          <a:bodyPr wrap="square" rtlCol="0">
            <a:spAutoFit/>
          </a:bodyPr>
          <a:lstStyle/>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ROSE是直接从UML发展而诞生的设计工具，它的出现就是为了对UML建模的支持。但现在用的更多的是它的替代软件</a:t>
            </a:r>
            <a:r>
              <a:rPr lang="zh-CN" altLang="en-US" sz="1200">
                <a:solidFill>
                  <a:srgbClr val="FF0000"/>
                </a:solidFill>
                <a:sym typeface="+mn-ea"/>
              </a:rPr>
              <a:t>Rational Software Architect</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
        <p:nvSpPr>
          <p:cNvPr id="29" name="PA_文本框 4"/>
          <p:cNvSpPr txBox="1"/>
          <p:nvPr>
            <p:custDataLst>
              <p:tags r:id="rId4"/>
            </p:custDataLst>
          </p:nvPr>
        </p:nvSpPr>
        <p:spPr>
          <a:xfrm>
            <a:off x="3543180" y="4485116"/>
            <a:ext cx="2057400" cy="1200329"/>
          </a:xfrm>
          <a:prstGeom prst="rect">
            <a:avLst/>
          </a:prstGeom>
          <a:noFill/>
        </p:spPr>
        <p:txBody>
          <a:bodyPr wrap="square" rtlCol="0">
            <a:spAutoFit/>
          </a:bodyPr>
          <a:lstStyle/>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PowerDesigner原来是对数据库建模而发展起来的一种数据库建模工具。直到7.0版才开始对面向对象的开发的支持，后来又引入了对UML的支持。</a:t>
            </a:r>
          </a:p>
        </p:txBody>
      </p:sp>
      <p:sp>
        <p:nvSpPr>
          <p:cNvPr id="30" name="PA_文本框 4"/>
          <p:cNvSpPr txBox="1"/>
          <p:nvPr>
            <p:custDataLst>
              <p:tags r:id="rId5"/>
            </p:custDataLst>
          </p:nvPr>
        </p:nvSpPr>
        <p:spPr>
          <a:xfrm>
            <a:off x="6183773" y="4485115"/>
            <a:ext cx="2057400" cy="1754326"/>
          </a:xfrm>
          <a:prstGeom prst="rect">
            <a:avLst/>
          </a:prstGeom>
          <a:noFill/>
        </p:spPr>
        <p:txBody>
          <a:bodyPr wrap="square" rtlCol="0">
            <a:spAutoFit/>
          </a:bodyPr>
          <a:lstStyle/>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Visio 原来仅仅是一种画图工具，能够用来描述各种图形（从电路图到房屋结构图），也是到VISIO2000才开始引进软件分析设计功能到代码生成的全部功能，它可以说是目前最能够用图形方式来表达各种商业图形用途的工具</a:t>
            </a:r>
          </a:p>
        </p:txBody>
      </p:sp>
    </p:spTree>
    <p:extLst>
      <p:ext uri="{BB962C8B-B14F-4D97-AF65-F5344CB8AC3E}">
        <p14:creationId xmlns:p14="http://schemas.microsoft.com/office/powerpoint/2010/main" val="2735370496"/>
      </p:ext>
    </p:extLst>
  </p:cSld>
  <p:clrMapOvr>
    <a:masterClrMapping/>
  </p:clrMapOvr>
  <mc:AlternateContent xmlns:mc="http://schemas.openxmlformats.org/markup-compatibility/2006" xmlns:p14="http://schemas.microsoft.com/office/powerpoint/2010/main">
    <mc:Choice Requires="p14">
      <p:transition spd="slow" p14:dur="1600" advTm="2500">
        <p:blinds dir="vert"/>
      </p:transition>
    </mc:Choice>
    <mc:Fallback xmlns="">
      <p:transition spd="slow" advTm="25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nodeType="withEffect">
                                  <p:stCondLst>
                                    <p:cond delay="1500"/>
                                  </p:stCondLst>
                                  <p:childTnLst>
                                    <p:set>
                                      <p:cBhvr>
                                        <p:cTn id="12" dur="1" fill="hold">
                                          <p:stCondLst>
                                            <p:cond delay="0"/>
                                          </p:stCondLst>
                                        </p:cTn>
                                        <p:tgtEl>
                                          <p:spTgt spid="27"/>
                                        </p:tgtEl>
                                        <p:attrNameLst>
                                          <p:attrName>style.visibility</p:attrName>
                                        </p:attrNameLst>
                                      </p:cBhvr>
                                      <p:to>
                                        <p:strVal val="visible"/>
                                      </p:to>
                                    </p:set>
                                    <p:animEffect transition="in" filter="wipe(up)">
                                      <p:cBhvr>
                                        <p:cTn id="13" dur="500"/>
                                        <p:tgtEl>
                                          <p:spTgt spid="27"/>
                                        </p:tgtEl>
                                      </p:cBhvr>
                                    </p:animEffect>
                                  </p:childTnLst>
                                </p:cTn>
                              </p:par>
                              <p:par>
                                <p:cTn id="14" presetID="22" presetClass="entr" presetSubtype="1" fill="hold" grpId="0" nodeType="withEffect">
                                  <p:stCondLst>
                                    <p:cond delay="2000"/>
                                  </p:stCondLst>
                                  <p:childTnLst>
                                    <p:set>
                                      <p:cBhvr>
                                        <p:cTn id="15" dur="1" fill="hold">
                                          <p:stCondLst>
                                            <p:cond delay="0"/>
                                          </p:stCondLst>
                                        </p:cTn>
                                        <p:tgtEl>
                                          <p:spTgt spid="28"/>
                                        </p:tgtEl>
                                        <p:attrNameLst>
                                          <p:attrName>style.visibility</p:attrName>
                                        </p:attrNameLst>
                                      </p:cBhvr>
                                      <p:to>
                                        <p:strVal val="visible"/>
                                      </p:to>
                                    </p:set>
                                    <p:animEffect transition="in" filter="wipe(up)">
                                      <p:cBhvr>
                                        <p:cTn id="16" dur="500"/>
                                        <p:tgtEl>
                                          <p:spTgt spid="28"/>
                                        </p:tgtEl>
                                      </p:cBhvr>
                                    </p:animEffect>
                                  </p:childTnLst>
                                </p:cTn>
                              </p:par>
                              <p:par>
                                <p:cTn id="17" presetID="22" presetClass="entr" presetSubtype="1" fill="hold" grpId="0" nodeType="withEffect">
                                  <p:stCondLst>
                                    <p:cond delay="2000"/>
                                  </p:stCondLst>
                                  <p:childTnLst>
                                    <p:set>
                                      <p:cBhvr>
                                        <p:cTn id="18" dur="1" fill="hold">
                                          <p:stCondLst>
                                            <p:cond delay="0"/>
                                          </p:stCondLst>
                                        </p:cTn>
                                        <p:tgtEl>
                                          <p:spTgt spid="29"/>
                                        </p:tgtEl>
                                        <p:attrNameLst>
                                          <p:attrName>style.visibility</p:attrName>
                                        </p:attrNameLst>
                                      </p:cBhvr>
                                      <p:to>
                                        <p:strVal val="visible"/>
                                      </p:to>
                                    </p:set>
                                    <p:animEffect transition="in" filter="wipe(up)">
                                      <p:cBhvr>
                                        <p:cTn id="19" dur="500"/>
                                        <p:tgtEl>
                                          <p:spTgt spid="29"/>
                                        </p:tgtEl>
                                      </p:cBhvr>
                                    </p:animEffect>
                                  </p:childTnLst>
                                </p:cTn>
                              </p:par>
                              <p:par>
                                <p:cTn id="20" presetID="22" presetClass="entr" presetSubtype="1" fill="hold" grpId="0" nodeType="withEffect">
                                  <p:stCondLst>
                                    <p:cond delay="2000"/>
                                  </p:stCondLst>
                                  <p:childTnLst>
                                    <p:set>
                                      <p:cBhvr>
                                        <p:cTn id="21" dur="1" fill="hold">
                                          <p:stCondLst>
                                            <p:cond delay="0"/>
                                          </p:stCondLst>
                                        </p:cTn>
                                        <p:tgtEl>
                                          <p:spTgt spid="30"/>
                                        </p:tgtEl>
                                        <p:attrNameLst>
                                          <p:attrName>style.visibility</p:attrName>
                                        </p:attrNameLst>
                                      </p:cBhvr>
                                      <p:to>
                                        <p:strVal val="visible"/>
                                      </p:to>
                                    </p:set>
                                    <p:animEffect transition="in" filter="wipe(up)">
                                      <p:cBhvr>
                                        <p:cTn id="2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8" grpId="0"/>
      <p:bldP spid="29"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3822650" cy="369332"/>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为</a:t>
            </a:r>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而诞生的软件Rational Rose</a:t>
            </a: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3" name="PA_文本框 14"/>
          <p:cNvSpPr txBox="1"/>
          <p:nvPr>
            <p:custDataLst>
              <p:tags r:id="rId3"/>
            </p:custDataLst>
          </p:nvPr>
        </p:nvSpPr>
        <p:spPr>
          <a:xfrm>
            <a:off x="876452" y="1182041"/>
            <a:ext cx="7367956" cy="1600438"/>
          </a:xfrm>
          <a:prstGeom prst="rect">
            <a:avLst/>
          </a:prstGeom>
          <a:noFill/>
        </p:spPr>
        <p:txBody>
          <a:bodyPr wrap="square" rtlCol="0">
            <a:spAutoFit/>
          </a:bodyPr>
          <a:lstStyle/>
          <a:p>
            <a:r>
              <a:rPr lang="en-US" altLang="zh-CN"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说到建模工具，就不得不简要的提一下</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Rational Rose</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p>
          <a:p>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Rational Rose是Rational公司出品的一种面向对象的统一建模语言的可视化建模工具。用于可视化建模和公司级水平软件应用的组件构造。</a:t>
            </a: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就像一个戏剧导演设计一个剧本一样，一个软件设计师使用Rational Rose，以演员（数字）、使用拖放式符号的程序表中的有用的案例元素（椭圆）、目标（矩形）和消息/关系（箭头）设计各种类，来创造（模型）一个应用的框架。当程序表被创建时，Rational Rose记录下这个程序表然后以设计师选择的C++， Visual Basic，Java， Oracle8，CORBA或者数据定义语言（Data Definition Language）来产生代码。</a:t>
            </a:r>
          </a:p>
        </p:txBody>
      </p:sp>
      <p:sp>
        <p:nvSpPr>
          <p:cNvPr id="4" name="文本框 3"/>
          <p:cNvSpPr txBox="1"/>
          <p:nvPr/>
        </p:nvSpPr>
        <p:spPr>
          <a:xfrm>
            <a:off x="953136" y="4864947"/>
            <a:ext cx="5128895" cy="923330"/>
          </a:xfrm>
          <a:prstGeom prst="rect">
            <a:avLst/>
          </a:prstGeom>
          <a:noFill/>
        </p:spPr>
        <p:txBody>
          <a:bodyPr wrap="square" rtlCol="0" anchor="t">
            <a:spAutoFit/>
          </a:bodyPr>
          <a:lstStyle/>
          <a:p>
            <a:r>
              <a:rPr lang="en-US" altLang="zh-CN">
                <a:solidFill>
                  <a:srgbClr val="FF0000"/>
                </a:solidFill>
              </a:rPr>
              <a:t>*</a:t>
            </a:r>
            <a:r>
              <a:rPr lang="zh-CN" altLang="en-US">
                <a:solidFill>
                  <a:srgbClr val="FF0000"/>
                </a:solidFill>
              </a:rPr>
              <a:t>Rose现在已经退出市场，不过仍有一些公司在使用。IBM推出了Rational Software Architect来替代Rational Rose。</a:t>
            </a:r>
          </a:p>
        </p:txBody>
      </p:sp>
    </p:spTree>
    <p:extLst>
      <p:ext uri="{BB962C8B-B14F-4D97-AF65-F5344CB8AC3E}">
        <p14:creationId xmlns:p14="http://schemas.microsoft.com/office/powerpoint/2010/main" val="2418807385"/>
      </p:ext>
    </p:extLst>
  </p:cSld>
  <p:clrMapOvr>
    <a:masterClrMapping/>
  </p:clrMapOvr>
  <mc:AlternateContent xmlns:mc="http://schemas.openxmlformats.org/markup-compatibility/2006" xmlns:p14="http://schemas.microsoft.com/office/powerpoint/2010/main">
    <mc:Choice Requires="p14">
      <p:transition spd="slow" p14:dur="1600" advTm="3000">
        <p:blinds dir="vert"/>
      </p:transition>
    </mc:Choice>
    <mc:Fallback xmlns="">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16" presetClass="entr" presetSubtype="37" fill="hold" grpId="0" nodeType="withEffect">
                                  <p:stCondLst>
                                    <p:cond delay="1500"/>
                                  </p:stCondLst>
                                  <p:childTnLst>
                                    <p:set>
                                      <p:cBhvr>
                                        <p:cTn id="12" dur="1" fill="hold">
                                          <p:stCondLst>
                                            <p:cond delay="0"/>
                                          </p:stCondLst>
                                        </p:cTn>
                                        <p:tgtEl>
                                          <p:spTgt spid="13"/>
                                        </p:tgtEl>
                                        <p:attrNameLst>
                                          <p:attrName>style.visibility</p:attrName>
                                        </p:attrNameLst>
                                      </p:cBhvr>
                                      <p:to>
                                        <p:strVal val="visible"/>
                                      </p:to>
                                    </p:set>
                                    <p:animEffect transition="in" filter="barn(outVertical)">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1800493" cy="369332"/>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三款软件的比较</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3" name="PA_文本框 14"/>
          <p:cNvSpPr txBox="1"/>
          <p:nvPr>
            <p:custDataLst>
              <p:tags r:id="rId3"/>
            </p:custDataLst>
          </p:nvPr>
        </p:nvSpPr>
        <p:spPr>
          <a:xfrm>
            <a:off x="887882" y="1131240"/>
            <a:ext cx="7367956" cy="4185761"/>
          </a:xfrm>
          <a:prstGeom prst="rect">
            <a:avLst/>
          </a:prstGeom>
          <a:noFill/>
        </p:spPr>
        <p:txBody>
          <a:bodyPr wrap="square" rtlCol="0">
            <a:spAutoFit/>
          </a:bodyPr>
          <a:lstStyle/>
          <a:p>
            <a:r>
              <a:rPr lang="en-US" altLang="zh-CN"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三种产品各有侧重点，各有优缺点，主要是看你的选择和你的开发方式和环境。</a:t>
            </a: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我是从目的和支持的角度来谈的。</a:t>
            </a:r>
          </a:p>
          <a:p>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第一，软件的一个基本功能就是作图。</a:t>
            </a: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在软件工程中，我们做的图大概有以下几种：系统框图/树图；UML图；ER图；Gantt图；任意流程图；其他任意的图表。</a:t>
            </a: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UML图中，三者都支持</a:t>
            </a: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Rose支持全系列的，而且很容易体现迭代、用例驱动等特性，相关性最好，缺点是图形质量差，逻辑检查与控制差，也没有设计对象的字典可以快速查找。</a:t>
            </a: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PowerDesigner 9.5全支持，优点就是图形质量好，生成的文档容易自定义，逻辑检查与控制好，有设计对象的字典可以快速查找和快速在图形中定位，缺点就是相互之间的衔接稍微麻烦一点，对UML和RUP不熟练的人用了，体现不出来迭代和用例驱动，熟练的人用了还算比较好解决。</a:t>
            </a: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相比较起来Visio的图形质量是最好的，但是衔接和相关性也是最差的，逻辑检查和控制勉强能做一点点。</a:t>
            </a:r>
          </a:p>
          <a:p>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sz="1400" dirty="0">
                <a:solidFill>
                  <a:srgbClr val="FF0000"/>
                </a:solidFill>
                <a:latin typeface="幼圆" panose="02010509060101010101" pitchFamily="49" charset="-122"/>
                <a:ea typeface="幼圆" panose="02010509060101010101" pitchFamily="49" charset="-122"/>
                <a:cs typeface="+mn-ea"/>
                <a:sym typeface="+mn-lt"/>
              </a:rPr>
              <a:t>大体来说就是图形质量方面</a:t>
            </a:r>
            <a:r>
              <a:rPr lang="en-US" altLang="zh-CN" sz="1400" dirty="0">
                <a:solidFill>
                  <a:srgbClr val="FF0000"/>
                </a:solidFill>
                <a:latin typeface="幼圆" panose="02010509060101010101" pitchFamily="49" charset="-122"/>
                <a:ea typeface="幼圆" panose="02010509060101010101" pitchFamily="49" charset="-122"/>
                <a:cs typeface="+mn-ea"/>
                <a:sym typeface="+mn-lt"/>
              </a:rPr>
              <a:t>visio&gt;PD&gt;ROSE</a:t>
            </a:r>
            <a:r>
              <a:rPr lang="zh-CN" altLang="en-US" sz="1400" dirty="0">
                <a:solidFill>
                  <a:srgbClr val="FF0000"/>
                </a:solidFill>
                <a:latin typeface="幼圆" panose="02010509060101010101" pitchFamily="49" charset="-122"/>
                <a:ea typeface="幼圆" panose="02010509060101010101" pitchFamily="49" charset="-122"/>
                <a:cs typeface="+mn-ea"/>
                <a:sym typeface="+mn-lt"/>
              </a:rPr>
              <a:t>系列。</a:t>
            </a:r>
          </a:p>
          <a:p>
            <a:r>
              <a:rPr lang="zh-CN" altLang="en-US" sz="1400" dirty="0">
                <a:solidFill>
                  <a:srgbClr val="FF0000"/>
                </a:solidFill>
                <a:latin typeface="幼圆" panose="02010509060101010101" pitchFamily="49" charset="-122"/>
                <a:ea typeface="幼圆" panose="02010509060101010101" pitchFamily="49" charset="-122"/>
                <a:cs typeface="+mn-ea"/>
                <a:sym typeface="+mn-lt"/>
              </a:rPr>
              <a:t>而逻辑性、可视性、操作性则反之</a:t>
            </a:r>
          </a:p>
        </p:txBody>
      </p:sp>
    </p:spTree>
    <p:extLst>
      <p:ext uri="{BB962C8B-B14F-4D97-AF65-F5344CB8AC3E}">
        <p14:creationId xmlns:p14="http://schemas.microsoft.com/office/powerpoint/2010/main" val="268053415"/>
      </p:ext>
    </p:extLst>
  </p:cSld>
  <p:clrMapOvr>
    <a:masterClrMapping/>
  </p:clrMapOvr>
  <mc:AlternateContent xmlns:mc="http://schemas.openxmlformats.org/markup-compatibility/2006" xmlns:p14="http://schemas.microsoft.com/office/powerpoint/2010/main">
    <mc:Choice Requires="p14">
      <p:transition spd="slow" p14:dur="1600" advTm="3000">
        <p:blinds dir="vert"/>
      </p:transition>
    </mc:Choice>
    <mc:Fallback xmlns="">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16" presetClass="entr" presetSubtype="37" fill="hold" grpId="0" nodeType="withEffect">
                                  <p:stCondLst>
                                    <p:cond delay="1500"/>
                                  </p:stCondLst>
                                  <p:childTnLst>
                                    <p:set>
                                      <p:cBhvr>
                                        <p:cTn id="12" dur="1" fill="hold">
                                          <p:stCondLst>
                                            <p:cond delay="0"/>
                                          </p:stCondLst>
                                        </p:cTn>
                                        <p:tgtEl>
                                          <p:spTgt spid="13"/>
                                        </p:tgtEl>
                                        <p:attrNameLst>
                                          <p:attrName>style.visibility</p:attrName>
                                        </p:attrNameLst>
                                      </p:cBhvr>
                                      <p:to>
                                        <p:strVal val="visible"/>
                                      </p:to>
                                    </p:set>
                                    <p:animEffect transition="in" filter="barn(outVertical)">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81167"/>
            <a:ext cx="3304879" cy="369332"/>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Rational Rose界面及绘制的图</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772127"/>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4" name="图片 3" descr="20150513031925972"/>
          <p:cNvPicPr>
            <a:picLocks noChangeAspect="1"/>
          </p:cNvPicPr>
          <p:nvPr/>
        </p:nvPicPr>
        <p:blipFill>
          <a:blip r:embed="rId5"/>
          <a:stretch>
            <a:fillRect/>
          </a:stretch>
        </p:blipFill>
        <p:spPr>
          <a:xfrm>
            <a:off x="4517391" y="3351953"/>
            <a:ext cx="4209415" cy="3000587"/>
          </a:xfrm>
          <a:prstGeom prst="rect">
            <a:avLst/>
          </a:prstGeom>
        </p:spPr>
      </p:pic>
      <p:pic>
        <p:nvPicPr>
          <p:cNvPr id="5" name="图片 4" descr="timg"/>
          <p:cNvPicPr>
            <a:picLocks noChangeAspect="1"/>
          </p:cNvPicPr>
          <p:nvPr/>
        </p:nvPicPr>
        <p:blipFill>
          <a:blip r:embed="rId6"/>
          <a:stretch>
            <a:fillRect/>
          </a:stretch>
        </p:blipFill>
        <p:spPr>
          <a:xfrm>
            <a:off x="777240" y="1230208"/>
            <a:ext cx="3740150" cy="3844713"/>
          </a:xfrm>
          <a:prstGeom prst="rect">
            <a:avLst/>
          </a:prstGeom>
        </p:spPr>
      </p:pic>
    </p:spTree>
    <p:extLst>
      <p:ext uri="{BB962C8B-B14F-4D97-AF65-F5344CB8AC3E}">
        <p14:creationId xmlns:p14="http://schemas.microsoft.com/office/powerpoint/2010/main" val="4253820235"/>
      </p:ext>
    </p:extLst>
  </p:cSld>
  <p:clrMapOvr>
    <a:masterClrMapping/>
  </p:clrMapOvr>
  <mc:AlternateContent xmlns:mc="http://schemas.openxmlformats.org/markup-compatibility/2006" xmlns:p14="http://schemas.microsoft.com/office/powerpoint/2010/main">
    <mc:Choice Requires="p14">
      <p:transition spd="slow" p14:dur="1600" advTm="3000">
        <p:blinds dir="vert"/>
      </p:transition>
    </mc:Choice>
    <mc:Fallback xmlns="">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00.xml><?xml version="1.0" encoding="utf-8"?>
<p:tagLst xmlns:a="http://schemas.openxmlformats.org/drawingml/2006/main" xmlns:r="http://schemas.openxmlformats.org/officeDocument/2006/relationships" xmlns:p="http://schemas.openxmlformats.org/presentationml/2006/main">
  <p:tag name="PA" val="v3.0.1"/>
</p:tagLst>
</file>

<file path=ppt/tags/tag101.xml><?xml version="1.0" encoding="utf-8"?>
<p:tagLst xmlns:a="http://schemas.openxmlformats.org/drawingml/2006/main" xmlns:r="http://schemas.openxmlformats.org/officeDocument/2006/relationships" xmlns:p="http://schemas.openxmlformats.org/presentationml/2006/main">
  <p:tag name="PA" val="v3.0.1"/>
</p:tagLst>
</file>

<file path=ppt/tags/tag102.xml><?xml version="1.0" encoding="utf-8"?>
<p:tagLst xmlns:a="http://schemas.openxmlformats.org/drawingml/2006/main" xmlns:r="http://schemas.openxmlformats.org/officeDocument/2006/relationships" xmlns:p="http://schemas.openxmlformats.org/presentationml/2006/main">
  <p:tag name="PA" val="v3.0.1"/>
</p:tagLst>
</file>

<file path=ppt/tags/tag103.xml><?xml version="1.0" encoding="utf-8"?>
<p:tagLst xmlns:a="http://schemas.openxmlformats.org/drawingml/2006/main" xmlns:r="http://schemas.openxmlformats.org/officeDocument/2006/relationships" xmlns:p="http://schemas.openxmlformats.org/presentationml/2006/main">
  <p:tag name="PA" val="v3.0.1"/>
</p:tagLst>
</file>

<file path=ppt/tags/tag104.xml><?xml version="1.0" encoding="utf-8"?>
<p:tagLst xmlns:a="http://schemas.openxmlformats.org/drawingml/2006/main" xmlns:r="http://schemas.openxmlformats.org/officeDocument/2006/relationships" xmlns:p="http://schemas.openxmlformats.org/presentationml/2006/main">
  <p:tag name="PA" val="v3.0.1"/>
</p:tagLst>
</file>

<file path=ppt/tags/tag105.xml><?xml version="1.0" encoding="utf-8"?>
<p:tagLst xmlns:a="http://schemas.openxmlformats.org/drawingml/2006/main" xmlns:r="http://schemas.openxmlformats.org/officeDocument/2006/relationships" xmlns:p="http://schemas.openxmlformats.org/presentationml/2006/main">
  <p:tag name="PA" val="v3.0.1"/>
</p:tagLst>
</file>

<file path=ppt/tags/tag106.xml><?xml version="1.0" encoding="utf-8"?>
<p:tagLst xmlns:a="http://schemas.openxmlformats.org/drawingml/2006/main" xmlns:r="http://schemas.openxmlformats.org/officeDocument/2006/relationships" xmlns:p="http://schemas.openxmlformats.org/presentationml/2006/main">
  <p:tag name="PA" val="v3.0.1"/>
</p:tagLst>
</file>

<file path=ppt/tags/tag107.xml><?xml version="1.0" encoding="utf-8"?>
<p:tagLst xmlns:a="http://schemas.openxmlformats.org/drawingml/2006/main" xmlns:r="http://schemas.openxmlformats.org/officeDocument/2006/relationships" xmlns:p="http://schemas.openxmlformats.org/presentationml/2006/main">
  <p:tag name="PA" val="v3.0.1"/>
</p:tagLst>
</file>

<file path=ppt/tags/tag108.xml><?xml version="1.0" encoding="utf-8"?>
<p:tagLst xmlns:a="http://schemas.openxmlformats.org/drawingml/2006/main" xmlns:r="http://schemas.openxmlformats.org/officeDocument/2006/relationships" xmlns:p="http://schemas.openxmlformats.org/presentationml/2006/main">
  <p:tag name="PA" val="v3.0.1"/>
</p:tagLst>
</file>

<file path=ppt/tags/tag109.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10.xml><?xml version="1.0" encoding="utf-8"?>
<p:tagLst xmlns:a="http://schemas.openxmlformats.org/drawingml/2006/main" xmlns:r="http://schemas.openxmlformats.org/officeDocument/2006/relationships" xmlns:p="http://schemas.openxmlformats.org/presentationml/2006/main">
  <p:tag name="PA" val="v3.0.1"/>
</p:tagLst>
</file>

<file path=ppt/tags/tag111.xml><?xml version="1.0" encoding="utf-8"?>
<p:tagLst xmlns:a="http://schemas.openxmlformats.org/drawingml/2006/main" xmlns:r="http://schemas.openxmlformats.org/officeDocument/2006/relationships" xmlns:p="http://schemas.openxmlformats.org/presentationml/2006/main">
  <p:tag name="PA" val="v3.0.1"/>
</p:tagLst>
</file>

<file path=ppt/tags/tag112.xml><?xml version="1.0" encoding="utf-8"?>
<p:tagLst xmlns:a="http://schemas.openxmlformats.org/drawingml/2006/main" xmlns:r="http://schemas.openxmlformats.org/officeDocument/2006/relationships" xmlns:p="http://schemas.openxmlformats.org/presentationml/2006/main">
  <p:tag name="PA" val="v3.0.1"/>
</p:tagLst>
</file>

<file path=ppt/tags/tag113.xml><?xml version="1.0" encoding="utf-8"?>
<p:tagLst xmlns:a="http://schemas.openxmlformats.org/drawingml/2006/main" xmlns:r="http://schemas.openxmlformats.org/officeDocument/2006/relationships" xmlns:p="http://schemas.openxmlformats.org/presentationml/2006/main">
  <p:tag name="PA" val="v3.0.1"/>
</p:tagLst>
</file>

<file path=ppt/tags/tag114.xml><?xml version="1.0" encoding="utf-8"?>
<p:tagLst xmlns:a="http://schemas.openxmlformats.org/drawingml/2006/main" xmlns:r="http://schemas.openxmlformats.org/officeDocument/2006/relationships" xmlns:p="http://schemas.openxmlformats.org/presentationml/2006/main">
  <p:tag name="PA" val="v3.0.1"/>
</p:tagLst>
</file>

<file path=ppt/tags/tag115.xml><?xml version="1.0" encoding="utf-8"?>
<p:tagLst xmlns:a="http://schemas.openxmlformats.org/drawingml/2006/main" xmlns:r="http://schemas.openxmlformats.org/officeDocument/2006/relationships" xmlns:p="http://schemas.openxmlformats.org/presentationml/2006/main">
  <p:tag name="PA" val="v3.0.1"/>
</p:tagLst>
</file>

<file path=ppt/tags/tag116.xml><?xml version="1.0" encoding="utf-8"?>
<p:tagLst xmlns:a="http://schemas.openxmlformats.org/drawingml/2006/main" xmlns:r="http://schemas.openxmlformats.org/officeDocument/2006/relationships" xmlns:p="http://schemas.openxmlformats.org/presentationml/2006/main">
  <p:tag name="PA" val="v3.0.1"/>
</p:tagLst>
</file>

<file path=ppt/tags/tag117.xml><?xml version="1.0" encoding="utf-8"?>
<p:tagLst xmlns:a="http://schemas.openxmlformats.org/drawingml/2006/main" xmlns:r="http://schemas.openxmlformats.org/officeDocument/2006/relationships" xmlns:p="http://schemas.openxmlformats.org/presentationml/2006/main">
  <p:tag name="PA" val="v3.0.1"/>
</p:tagLst>
</file>

<file path=ppt/tags/tag118.xml><?xml version="1.0" encoding="utf-8"?>
<p:tagLst xmlns:a="http://schemas.openxmlformats.org/drawingml/2006/main" xmlns:r="http://schemas.openxmlformats.org/officeDocument/2006/relationships" xmlns:p="http://schemas.openxmlformats.org/presentationml/2006/main">
  <p:tag name="PA" val="v3.0.1"/>
</p:tagLst>
</file>

<file path=ppt/tags/tag119.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20.xml><?xml version="1.0" encoding="utf-8"?>
<p:tagLst xmlns:a="http://schemas.openxmlformats.org/drawingml/2006/main" xmlns:r="http://schemas.openxmlformats.org/officeDocument/2006/relationships" xmlns:p="http://schemas.openxmlformats.org/presentationml/2006/main">
  <p:tag name="PA" val="v3.0.1"/>
</p:tagLst>
</file>

<file path=ppt/tags/tag121.xml><?xml version="1.0" encoding="utf-8"?>
<p:tagLst xmlns:a="http://schemas.openxmlformats.org/drawingml/2006/main" xmlns:r="http://schemas.openxmlformats.org/officeDocument/2006/relationships" xmlns:p="http://schemas.openxmlformats.org/presentationml/2006/main">
  <p:tag name="PA" val="v3.0.1"/>
</p:tagLst>
</file>

<file path=ppt/tags/tag122.xml><?xml version="1.0" encoding="utf-8"?>
<p:tagLst xmlns:a="http://schemas.openxmlformats.org/drawingml/2006/main" xmlns:r="http://schemas.openxmlformats.org/officeDocument/2006/relationships" xmlns:p="http://schemas.openxmlformats.org/presentationml/2006/main">
  <p:tag name="PA" val="v3.0.1"/>
</p:tagLst>
</file>

<file path=ppt/tags/tag123.xml><?xml version="1.0" encoding="utf-8"?>
<p:tagLst xmlns:a="http://schemas.openxmlformats.org/drawingml/2006/main" xmlns:r="http://schemas.openxmlformats.org/officeDocument/2006/relationships" xmlns:p="http://schemas.openxmlformats.org/presentationml/2006/main">
  <p:tag name="PA" val="v3.0.1"/>
</p:tagLst>
</file>

<file path=ppt/tags/tag124.xml><?xml version="1.0" encoding="utf-8"?>
<p:tagLst xmlns:a="http://schemas.openxmlformats.org/drawingml/2006/main" xmlns:r="http://schemas.openxmlformats.org/officeDocument/2006/relationships" xmlns:p="http://schemas.openxmlformats.org/presentationml/2006/main">
  <p:tag name="PA" val="v3.0.1"/>
</p:tagLst>
</file>

<file path=ppt/tags/tag125.xml><?xml version="1.0" encoding="utf-8"?>
<p:tagLst xmlns:a="http://schemas.openxmlformats.org/drawingml/2006/main" xmlns:r="http://schemas.openxmlformats.org/officeDocument/2006/relationships" xmlns:p="http://schemas.openxmlformats.org/presentationml/2006/main">
  <p:tag name="PA" val="v3.0.1"/>
</p:tagLst>
</file>

<file path=ppt/tags/tag126.xml><?xml version="1.0" encoding="utf-8"?>
<p:tagLst xmlns:a="http://schemas.openxmlformats.org/drawingml/2006/main" xmlns:r="http://schemas.openxmlformats.org/officeDocument/2006/relationships" xmlns:p="http://schemas.openxmlformats.org/presentationml/2006/main">
  <p:tag name="PA" val="v3.0.1"/>
</p:tagLst>
</file>

<file path=ppt/tags/tag127.xml><?xml version="1.0" encoding="utf-8"?>
<p:tagLst xmlns:a="http://schemas.openxmlformats.org/drawingml/2006/main" xmlns:r="http://schemas.openxmlformats.org/officeDocument/2006/relationships" xmlns:p="http://schemas.openxmlformats.org/presentationml/2006/main">
  <p:tag name="PA" val="v3.0.1"/>
</p:tagLst>
</file>

<file path=ppt/tags/tag128.xml><?xml version="1.0" encoding="utf-8"?>
<p:tagLst xmlns:a="http://schemas.openxmlformats.org/drawingml/2006/main" xmlns:r="http://schemas.openxmlformats.org/officeDocument/2006/relationships" xmlns:p="http://schemas.openxmlformats.org/presentationml/2006/main">
  <p:tag name="PA" val="v3.0.1"/>
</p:tagLst>
</file>

<file path=ppt/tags/tag129.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30.xml><?xml version="1.0" encoding="utf-8"?>
<p:tagLst xmlns:a="http://schemas.openxmlformats.org/drawingml/2006/main" xmlns:r="http://schemas.openxmlformats.org/officeDocument/2006/relationships" xmlns:p="http://schemas.openxmlformats.org/presentationml/2006/main">
  <p:tag name="PA" val="v3.0.1"/>
</p:tagLst>
</file>

<file path=ppt/tags/tag131.xml><?xml version="1.0" encoding="utf-8"?>
<p:tagLst xmlns:a="http://schemas.openxmlformats.org/drawingml/2006/main" xmlns:r="http://schemas.openxmlformats.org/officeDocument/2006/relationships" xmlns:p="http://schemas.openxmlformats.org/presentationml/2006/main">
  <p:tag name="PA" val="v3.0.1"/>
</p:tagLst>
</file>

<file path=ppt/tags/tag132.xml><?xml version="1.0" encoding="utf-8"?>
<p:tagLst xmlns:a="http://schemas.openxmlformats.org/drawingml/2006/main" xmlns:r="http://schemas.openxmlformats.org/officeDocument/2006/relationships" xmlns:p="http://schemas.openxmlformats.org/presentationml/2006/main">
  <p:tag name="PA" val="v3.0.1"/>
</p:tagLst>
</file>

<file path=ppt/tags/tag133.xml><?xml version="1.0" encoding="utf-8"?>
<p:tagLst xmlns:a="http://schemas.openxmlformats.org/drawingml/2006/main" xmlns:r="http://schemas.openxmlformats.org/officeDocument/2006/relationships" xmlns:p="http://schemas.openxmlformats.org/presentationml/2006/main">
  <p:tag name="PA" val="v3.0.1"/>
</p:tagLst>
</file>

<file path=ppt/tags/tag134.xml><?xml version="1.0" encoding="utf-8"?>
<p:tagLst xmlns:a="http://schemas.openxmlformats.org/drawingml/2006/main" xmlns:r="http://schemas.openxmlformats.org/officeDocument/2006/relationships" xmlns:p="http://schemas.openxmlformats.org/presentationml/2006/main">
  <p:tag name="PA" val="v3.0.1"/>
</p:tagLst>
</file>

<file path=ppt/tags/tag135.xml><?xml version="1.0" encoding="utf-8"?>
<p:tagLst xmlns:a="http://schemas.openxmlformats.org/drawingml/2006/main" xmlns:r="http://schemas.openxmlformats.org/officeDocument/2006/relationships" xmlns:p="http://schemas.openxmlformats.org/presentationml/2006/main">
  <p:tag name="PA" val="v3.0.1"/>
</p:tagLst>
</file>

<file path=ppt/tags/tag136.xml><?xml version="1.0" encoding="utf-8"?>
<p:tagLst xmlns:a="http://schemas.openxmlformats.org/drawingml/2006/main" xmlns:r="http://schemas.openxmlformats.org/officeDocument/2006/relationships" xmlns:p="http://schemas.openxmlformats.org/presentationml/2006/main">
  <p:tag name="PA" val="v3.0.1"/>
</p:tagLst>
</file>

<file path=ppt/tags/tag137.xml><?xml version="1.0" encoding="utf-8"?>
<p:tagLst xmlns:a="http://schemas.openxmlformats.org/drawingml/2006/main" xmlns:r="http://schemas.openxmlformats.org/officeDocument/2006/relationships" xmlns:p="http://schemas.openxmlformats.org/presentationml/2006/main">
  <p:tag name="PA" val="v3.0.1"/>
</p:tagLst>
</file>

<file path=ppt/tags/tag138.xml><?xml version="1.0" encoding="utf-8"?>
<p:tagLst xmlns:a="http://schemas.openxmlformats.org/drawingml/2006/main" xmlns:r="http://schemas.openxmlformats.org/officeDocument/2006/relationships" xmlns:p="http://schemas.openxmlformats.org/presentationml/2006/main">
  <p:tag name="PA" val="v3.0.1"/>
</p:tagLst>
</file>

<file path=ppt/tags/tag139.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40.xml><?xml version="1.0" encoding="utf-8"?>
<p:tagLst xmlns:a="http://schemas.openxmlformats.org/drawingml/2006/main" xmlns:r="http://schemas.openxmlformats.org/officeDocument/2006/relationships" xmlns:p="http://schemas.openxmlformats.org/presentationml/2006/main">
  <p:tag name="PA" val="v3.0.1"/>
</p:tagLst>
</file>

<file path=ppt/tags/tag141.xml><?xml version="1.0" encoding="utf-8"?>
<p:tagLst xmlns:a="http://schemas.openxmlformats.org/drawingml/2006/main" xmlns:r="http://schemas.openxmlformats.org/officeDocument/2006/relationships" xmlns:p="http://schemas.openxmlformats.org/presentationml/2006/main">
  <p:tag name="PA" val="v3.0.1"/>
</p:tagLst>
</file>

<file path=ppt/tags/tag142.xml><?xml version="1.0" encoding="utf-8"?>
<p:tagLst xmlns:a="http://schemas.openxmlformats.org/drawingml/2006/main" xmlns:r="http://schemas.openxmlformats.org/officeDocument/2006/relationships" xmlns:p="http://schemas.openxmlformats.org/presentationml/2006/main">
  <p:tag name="PA" val="v3.0.1"/>
</p:tagLst>
</file>

<file path=ppt/tags/tag143.xml><?xml version="1.0" encoding="utf-8"?>
<p:tagLst xmlns:a="http://schemas.openxmlformats.org/drawingml/2006/main" xmlns:r="http://schemas.openxmlformats.org/officeDocument/2006/relationships" xmlns:p="http://schemas.openxmlformats.org/presentationml/2006/main">
  <p:tag name="PA" val="v3.0.1"/>
</p:tagLst>
</file>

<file path=ppt/tags/tag144.xml><?xml version="1.0" encoding="utf-8"?>
<p:tagLst xmlns:a="http://schemas.openxmlformats.org/drawingml/2006/main" xmlns:r="http://schemas.openxmlformats.org/officeDocument/2006/relationships" xmlns:p="http://schemas.openxmlformats.org/presentationml/2006/main">
  <p:tag name="PA" val="v3.0.1"/>
</p:tagLst>
</file>

<file path=ppt/tags/tag145.xml><?xml version="1.0" encoding="utf-8"?>
<p:tagLst xmlns:a="http://schemas.openxmlformats.org/drawingml/2006/main" xmlns:r="http://schemas.openxmlformats.org/officeDocument/2006/relationships" xmlns:p="http://schemas.openxmlformats.org/presentationml/2006/main">
  <p:tag name="PA" val="v3.0.1"/>
</p:tagLst>
</file>

<file path=ppt/tags/tag146.xml><?xml version="1.0" encoding="utf-8"?>
<p:tagLst xmlns:a="http://schemas.openxmlformats.org/drawingml/2006/main" xmlns:r="http://schemas.openxmlformats.org/officeDocument/2006/relationships" xmlns:p="http://schemas.openxmlformats.org/presentationml/2006/main">
  <p:tag name="PA" val="v3.0.1"/>
</p:tagLst>
</file>

<file path=ppt/tags/tag147.xml><?xml version="1.0" encoding="utf-8"?>
<p:tagLst xmlns:a="http://schemas.openxmlformats.org/drawingml/2006/main" xmlns:r="http://schemas.openxmlformats.org/officeDocument/2006/relationships" xmlns:p="http://schemas.openxmlformats.org/presentationml/2006/main">
  <p:tag name="PA" val="v3.0.1"/>
</p:tagLst>
</file>

<file path=ppt/tags/tag148.xml><?xml version="1.0" encoding="utf-8"?>
<p:tagLst xmlns:a="http://schemas.openxmlformats.org/drawingml/2006/main" xmlns:r="http://schemas.openxmlformats.org/officeDocument/2006/relationships" xmlns:p="http://schemas.openxmlformats.org/presentationml/2006/main">
  <p:tag name="PA" val="v3.0.1"/>
</p:tagLst>
</file>

<file path=ppt/tags/tag149.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50.xml><?xml version="1.0" encoding="utf-8"?>
<p:tagLst xmlns:a="http://schemas.openxmlformats.org/drawingml/2006/main" xmlns:r="http://schemas.openxmlformats.org/officeDocument/2006/relationships" xmlns:p="http://schemas.openxmlformats.org/presentationml/2006/main">
  <p:tag name="PA" val="v3.0.1"/>
</p:tagLst>
</file>

<file path=ppt/tags/tag151.xml><?xml version="1.0" encoding="utf-8"?>
<p:tagLst xmlns:a="http://schemas.openxmlformats.org/drawingml/2006/main" xmlns:r="http://schemas.openxmlformats.org/officeDocument/2006/relationships" xmlns:p="http://schemas.openxmlformats.org/presentationml/2006/main">
  <p:tag name="PA" val="v3.0.1"/>
</p:tagLst>
</file>

<file path=ppt/tags/tag152.xml><?xml version="1.0" encoding="utf-8"?>
<p:tagLst xmlns:a="http://schemas.openxmlformats.org/drawingml/2006/main" xmlns:r="http://schemas.openxmlformats.org/officeDocument/2006/relationships" xmlns:p="http://schemas.openxmlformats.org/presentationml/2006/main">
  <p:tag name="PA" val="v3.0.1"/>
</p:tagLst>
</file>

<file path=ppt/tags/tag153.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3.0.1"/>
</p:tagLst>
</file>

<file path=ppt/tags/tag21.xml><?xml version="1.0" encoding="utf-8"?>
<p:tagLst xmlns:a="http://schemas.openxmlformats.org/drawingml/2006/main" xmlns:r="http://schemas.openxmlformats.org/officeDocument/2006/relationships" xmlns:p="http://schemas.openxmlformats.org/presentationml/2006/main">
  <p:tag name="PA" val="v3.0.1"/>
</p:tagLst>
</file>

<file path=ppt/tags/tag22.xml><?xml version="1.0" encoding="utf-8"?>
<p:tagLst xmlns:a="http://schemas.openxmlformats.org/drawingml/2006/main" xmlns:r="http://schemas.openxmlformats.org/officeDocument/2006/relationships" xmlns:p="http://schemas.openxmlformats.org/presentationml/2006/main">
  <p:tag name="PA" val="v3.0.1"/>
</p:tagLst>
</file>

<file path=ppt/tags/tag23.xml><?xml version="1.0" encoding="utf-8"?>
<p:tagLst xmlns:a="http://schemas.openxmlformats.org/drawingml/2006/main" xmlns:r="http://schemas.openxmlformats.org/officeDocument/2006/relationships" xmlns:p="http://schemas.openxmlformats.org/presentationml/2006/main">
  <p:tag name="PA" val="v3.0.1"/>
</p:tagLst>
</file>

<file path=ppt/tags/tag24.xml><?xml version="1.0" encoding="utf-8"?>
<p:tagLst xmlns:a="http://schemas.openxmlformats.org/drawingml/2006/main" xmlns:r="http://schemas.openxmlformats.org/officeDocument/2006/relationships" xmlns:p="http://schemas.openxmlformats.org/presentationml/2006/main">
  <p:tag name="PA" val="v3.0.1"/>
</p:tagLst>
</file>

<file path=ppt/tags/tag25.xml><?xml version="1.0" encoding="utf-8"?>
<p:tagLst xmlns:a="http://schemas.openxmlformats.org/drawingml/2006/main" xmlns:r="http://schemas.openxmlformats.org/officeDocument/2006/relationships" xmlns:p="http://schemas.openxmlformats.org/presentationml/2006/main">
  <p:tag name="PA" val="v3.0.1"/>
</p:tagLst>
</file>

<file path=ppt/tags/tag26.xml><?xml version="1.0" encoding="utf-8"?>
<p:tagLst xmlns:a="http://schemas.openxmlformats.org/drawingml/2006/main" xmlns:r="http://schemas.openxmlformats.org/officeDocument/2006/relationships" xmlns:p="http://schemas.openxmlformats.org/presentationml/2006/main">
  <p:tag name="PA" val="v3.0.1"/>
</p:tagLst>
</file>

<file path=ppt/tags/tag27.xml><?xml version="1.0" encoding="utf-8"?>
<p:tagLst xmlns:a="http://schemas.openxmlformats.org/drawingml/2006/main" xmlns:r="http://schemas.openxmlformats.org/officeDocument/2006/relationships" xmlns:p="http://schemas.openxmlformats.org/presentationml/2006/main">
  <p:tag name="PA" val="v3.0.1"/>
</p:tagLst>
</file>

<file path=ppt/tags/tag28.xml><?xml version="1.0" encoding="utf-8"?>
<p:tagLst xmlns:a="http://schemas.openxmlformats.org/drawingml/2006/main" xmlns:r="http://schemas.openxmlformats.org/officeDocument/2006/relationships" xmlns:p="http://schemas.openxmlformats.org/presentationml/2006/main">
  <p:tag name="PA" val="v3.0.1"/>
</p:tagLst>
</file>

<file path=ppt/tags/tag29.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30.xml><?xml version="1.0" encoding="utf-8"?>
<p:tagLst xmlns:a="http://schemas.openxmlformats.org/drawingml/2006/main" xmlns:r="http://schemas.openxmlformats.org/officeDocument/2006/relationships" xmlns:p="http://schemas.openxmlformats.org/presentationml/2006/main">
  <p:tag name="PA" val="v3.0.1"/>
</p:tagLst>
</file>

<file path=ppt/tags/tag31.xml><?xml version="1.0" encoding="utf-8"?>
<p:tagLst xmlns:a="http://schemas.openxmlformats.org/drawingml/2006/main" xmlns:r="http://schemas.openxmlformats.org/officeDocument/2006/relationships" xmlns:p="http://schemas.openxmlformats.org/presentationml/2006/main">
  <p:tag name="PA" val="v3.0.1"/>
</p:tagLst>
</file>

<file path=ppt/tags/tag32.xml><?xml version="1.0" encoding="utf-8"?>
<p:tagLst xmlns:a="http://schemas.openxmlformats.org/drawingml/2006/main" xmlns:r="http://schemas.openxmlformats.org/officeDocument/2006/relationships" xmlns:p="http://schemas.openxmlformats.org/presentationml/2006/main">
  <p:tag name="PA" val="v3.0.1"/>
</p:tagLst>
</file>

<file path=ppt/tags/tag33.xml><?xml version="1.0" encoding="utf-8"?>
<p:tagLst xmlns:a="http://schemas.openxmlformats.org/drawingml/2006/main" xmlns:r="http://schemas.openxmlformats.org/officeDocument/2006/relationships" xmlns:p="http://schemas.openxmlformats.org/presentationml/2006/main">
  <p:tag name="PA" val="v3.0.1"/>
</p:tagLst>
</file>

<file path=ppt/tags/tag34.xml><?xml version="1.0" encoding="utf-8"?>
<p:tagLst xmlns:a="http://schemas.openxmlformats.org/drawingml/2006/main" xmlns:r="http://schemas.openxmlformats.org/officeDocument/2006/relationships" xmlns:p="http://schemas.openxmlformats.org/presentationml/2006/main">
  <p:tag name="PA" val="v3.0.1"/>
</p:tagLst>
</file>

<file path=ppt/tags/tag35.xml><?xml version="1.0" encoding="utf-8"?>
<p:tagLst xmlns:a="http://schemas.openxmlformats.org/drawingml/2006/main" xmlns:r="http://schemas.openxmlformats.org/officeDocument/2006/relationships" xmlns:p="http://schemas.openxmlformats.org/presentationml/2006/main">
  <p:tag name="PA" val="v3.0.1"/>
</p:tagLst>
</file>

<file path=ppt/tags/tag36.xml><?xml version="1.0" encoding="utf-8"?>
<p:tagLst xmlns:a="http://schemas.openxmlformats.org/drawingml/2006/main" xmlns:r="http://schemas.openxmlformats.org/officeDocument/2006/relationships" xmlns:p="http://schemas.openxmlformats.org/presentationml/2006/main">
  <p:tag name="PA" val="v3.0.1"/>
</p:tagLst>
</file>

<file path=ppt/tags/tag37.xml><?xml version="1.0" encoding="utf-8"?>
<p:tagLst xmlns:a="http://schemas.openxmlformats.org/drawingml/2006/main" xmlns:r="http://schemas.openxmlformats.org/officeDocument/2006/relationships" xmlns:p="http://schemas.openxmlformats.org/presentationml/2006/main">
  <p:tag name="PA" val="v3.0.1"/>
</p:tagLst>
</file>

<file path=ppt/tags/tag38.xml><?xml version="1.0" encoding="utf-8"?>
<p:tagLst xmlns:a="http://schemas.openxmlformats.org/drawingml/2006/main" xmlns:r="http://schemas.openxmlformats.org/officeDocument/2006/relationships" xmlns:p="http://schemas.openxmlformats.org/presentationml/2006/main">
  <p:tag name="PA" val="v3.0.1"/>
</p:tagLst>
</file>

<file path=ppt/tags/tag39.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40.xml><?xml version="1.0" encoding="utf-8"?>
<p:tagLst xmlns:a="http://schemas.openxmlformats.org/drawingml/2006/main" xmlns:r="http://schemas.openxmlformats.org/officeDocument/2006/relationships" xmlns:p="http://schemas.openxmlformats.org/presentationml/2006/main">
  <p:tag name="PA" val="v3.0.1"/>
</p:tagLst>
</file>

<file path=ppt/tags/tag41.xml><?xml version="1.0" encoding="utf-8"?>
<p:tagLst xmlns:a="http://schemas.openxmlformats.org/drawingml/2006/main" xmlns:r="http://schemas.openxmlformats.org/officeDocument/2006/relationships" xmlns:p="http://schemas.openxmlformats.org/presentationml/2006/main">
  <p:tag name="PA" val="v3.0.1"/>
</p:tagLst>
</file>

<file path=ppt/tags/tag42.xml><?xml version="1.0" encoding="utf-8"?>
<p:tagLst xmlns:a="http://schemas.openxmlformats.org/drawingml/2006/main" xmlns:r="http://schemas.openxmlformats.org/officeDocument/2006/relationships" xmlns:p="http://schemas.openxmlformats.org/presentationml/2006/main">
  <p:tag name="PA" val="v3.0.1"/>
</p:tagLst>
</file>

<file path=ppt/tags/tag43.xml><?xml version="1.0" encoding="utf-8"?>
<p:tagLst xmlns:a="http://schemas.openxmlformats.org/drawingml/2006/main" xmlns:r="http://schemas.openxmlformats.org/officeDocument/2006/relationships" xmlns:p="http://schemas.openxmlformats.org/presentationml/2006/main">
  <p:tag name="PA" val="v3.0.1"/>
</p:tagLst>
</file>

<file path=ppt/tags/tag44.xml><?xml version="1.0" encoding="utf-8"?>
<p:tagLst xmlns:a="http://schemas.openxmlformats.org/drawingml/2006/main" xmlns:r="http://schemas.openxmlformats.org/officeDocument/2006/relationships" xmlns:p="http://schemas.openxmlformats.org/presentationml/2006/main">
  <p:tag name="PA" val="v3.0.1"/>
</p:tagLst>
</file>

<file path=ppt/tags/tag45.xml><?xml version="1.0" encoding="utf-8"?>
<p:tagLst xmlns:a="http://schemas.openxmlformats.org/drawingml/2006/main" xmlns:r="http://schemas.openxmlformats.org/officeDocument/2006/relationships" xmlns:p="http://schemas.openxmlformats.org/presentationml/2006/main">
  <p:tag name="PA" val="v3.0.1"/>
</p:tagLst>
</file>

<file path=ppt/tags/tag46.xml><?xml version="1.0" encoding="utf-8"?>
<p:tagLst xmlns:a="http://schemas.openxmlformats.org/drawingml/2006/main" xmlns:r="http://schemas.openxmlformats.org/officeDocument/2006/relationships" xmlns:p="http://schemas.openxmlformats.org/presentationml/2006/main">
  <p:tag name="PA" val="v3.0.1"/>
</p:tagLst>
</file>

<file path=ppt/tags/tag47.xml><?xml version="1.0" encoding="utf-8"?>
<p:tagLst xmlns:a="http://schemas.openxmlformats.org/drawingml/2006/main" xmlns:r="http://schemas.openxmlformats.org/officeDocument/2006/relationships" xmlns:p="http://schemas.openxmlformats.org/presentationml/2006/main">
  <p:tag name="PA" val="v3.0.1"/>
</p:tagLst>
</file>

<file path=ppt/tags/tag48.xml><?xml version="1.0" encoding="utf-8"?>
<p:tagLst xmlns:a="http://schemas.openxmlformats.org/drawingml/2006/main" xmlns:r="http://schemas.openxmlformats.org/officeDocument/2006/relationships" xmlns:p="http://schemas.openxmlformats.org/presentationml/2006/main">
  <p:tag name="PA" val="v3.0.1"/>
</p:tagLst>
</file>

<file path=ppt/tags/tag49.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50.xml><?xml version="1.0" encoding="utf-8"?>
<p:tagLst xmlns:a="http://schemas.openxmlformats.org/drawingml/2006/main" xmlns:r="http://schemas.openxmlformats.org/officeDocument/2006/relationships" xmlns:p="http://schemas.openxmlformats.org/presentationml/2006/main">
  <p:tag name="PA" val="v3.0.1"/>
</p:tagLst>
</file>

<file path=ppt/tags/tag51.xml><?xml version="1.0" encoding="utf-8"?>
<p:tagLst xmlns:a="http://schemas.openxmlformats.org/drawingml/2006/main" xmlns:r="http://schemas.openxmlformats.org/officeDocument/2006/relationships" xmlns:p="http://schemas.openxmlformats.org/presentationml/2006/main">
  <p:tag name="PA" val="v3.0.1"/>
</p:tagLst>
</file>

<file path=ppt/tags/tag52.xml><?xml version="1.0" encoding="utf-8"?>
<p:tagLst xmlns:a="http://schemas.openxmlformats.org/drawingml/2006/main" xmlns:r="http://schemas.openxmlformats.org/officeDocument/2006/relationships" xmlns:p="http://schemas.openxmlformats.org/presentationml/2006/main">
  <p:tag name="PA" val="v3.0.1"/>
</p:tagLst>
</file>

<file path=ppt/tags/tag53.xml><?xml version="1.0" encoding="utf-8"?>
<p:tagLst xmlns:a="http://schemas.openxmlformats.org/drawingml/2006/main" xmlns:r="http://schemas.openxmlformats.org/officeDocument/2006/relationships" xmlns:p="http://schemas.openxmlformats.org/presentationml/2006/main">
  <p:tag name="PA" val="v3.0.1"/>
</p:tagLst>
</file>

<file path=ppt/tags/tag54.xml><?xml version="1.0" encoding="utf-8"?>
<p:tagLst xmlns:a="http://schemas.openxmlformats.org/drawingml/2006/main" xmlns:r="http://schemas.openxmlformats.org/officeDocument/2006/relationships" xmlns:p="http://schemas.openxmlformats.org/presentationml/2006/main">
  <p:tag name="PA" val="v3.0.1"/>
</p:tagLst>
</file>

<file path=ppt/tags/tag55.xml><?xml version="1.0" encoding="utf-8"?>
<p:tagLst xmlns:a="http://schemas.openxmlformats.org/drawingml/2006/main" xmlns:r="http://schemas.openxmlformats.org/officeDocument/2006/relationships" xmlns:p="http://schemas.openxmlformats.org/presentationml/2006/main">
  <p:tag name="PA" val="v3.0.1"/>
</p:tagLst>
</file>

<file path=ppt/tags/tag56.xml><?xml version="1.0" encoding="utf-8"?>
<p:tagLst xmlns:a="http://schemas.openxmlformats.org/drawingml/2006/main" xmlns:r="http://schemas.openxmlformats.org/officeDocument/2006/relationships" xmlns:p="http://schemas.openxmlformats.org/presentationml/2006/main">
  <p:tag name="PA" val="v3.0.1"/>
</p:tagLst>
</file>

<file path=ppt/tags/tag57.xml><?xml version="1.0" encoding="utf-8"?>
<p:tagLst xmlns:a="http://schemas.openxmlformats.org/drawingml/2006/main" xmlns:r="http://schemas.openxmlformats.org/officeDocument/2006/relationships" xmlns:p="http://schemas.openxmlformats.org/presentationml/2006/main">
  <p:tag name="PA" val="v3.0.1"/>
</p:tagLst>
</file>

<file path=ppt/tags/tag58.xml><?xml version="1.0" encoding="utf-8"?>
<p:tagLst xmlns:a="http://schemas.openxmlformats.org/drawingml/2006/main" xmlns:r="http://schemas.openxmlformats.org/officeDocument/2006/relationships" xmlns:p="http://schemas.openxmlformats.org/presentationml/2006/main">
  <p:tag name="PA" val="v3.0.1"/>
</p:tagLst>
</file>

<file path=ppt/tags/tag59.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60.xml><?xml version="1.0" encoding="utf-8"?>
<p:tagLst xmlns:a="http://schemas.openxmlformats.org/drawingml/2006/main" xmlns:r="http://schemas.openxmlformats.org/officeDocument/2006/relationships" xmlns:p="http://schemas.openxmlformats.org/presentationml/2006/main">
  <p:tag name="PA" val="v3.0.1"/>
</p:tagLst>
</file>

<file path=ppt/tags/tag61.xml><?xml version="1.0" encoding="utf-8"?>
<p:tagLst xmlns:a="http://schemas.openxmlformats.org/drawingml/2006/main" xmlns:r="http://schemas.openxmlformats.org/officeDocument/2006/relationships" xmlns:p="http://schemas.openxmlformats.org/presentationml/2006/main">
  <p:tag name="PA" val="v3.0.1"/>
</p:tagLst>
</file>

<file path=ppt/tags/tag62.xml><?xml version="1.0" encoding="utf-8"?>
<p:tagLst xmlns:a="http://schemas.openxmlformats.org/drawingml/2006/main" xmlns:r="http://schemas.openxmlformats.org/officeDocument/2006/relationships" xmlns:p="http://schemas.openxmlformats.org/presentationml/2006/main">
  <p:tag name="PA" val="v3.0.1"/>
</p:tagLst>
</file>

<file path=ppt/tags/tag63.xml><?xml version="1.0" encoding="utf-8"?>
<p:tagLst xmlns:a="http://schemas.openxmlformats.org/drawingml/2006/main" xmlns:r="http://schemas.openxmlformats.org/officeDocument/2006/relationships" xmlns:p="http://schemas.openxmlformats.org/presentationml/2006/main">
  <p:tag name="PA" val="v3.0.1"/>
</p:tagLst>
</file>

<file path=ppt/tags/tag64.xml><?xml version="1.0" encoding="utf-8"?>
<p:tagLst xmlns:a="http://schemas.openxmlformats.org/drawingml/2006/main" xmlns:r="http://schemas.openxmlformats.org/officeDocument/2006/relationships" xmlns:p="http://schemas.openxmlformats.org/presentationml/2006/main">
  <p:tag name="PA" val="v3.0.1"/>
</p:tagLst>
</file>

<file path=ppt/tags/tag65.xml><?xml version="1.0" encoding="utf-8"?>
<p:tagLst xmlns:a="http://schemas.openxmlformats.org/drawingml/2006/main" xmlns:r="http://schemas.openxmlformats.org/officeDocument/2006/relationships" xmlns:p="http://schemas.openxmlformats.org/presentationml/2006/main">
  <p:tag name="PA" val="v3.0.1"/>
</p:tagLst>
</file>

<file path=ppt/tags/tag66.xml><?xml version="1.0" encoding="utf-8"?>
<p:tagLst xmlns:a="http://schemas.openxmlformats.org/drawingml/2006/main" xmlns:r="http://schemas.openxmlformats.org/officeDocument/2006/relationships" xmlns:p="http://schemas.openxmlformats.org/presentationml/2006/main">
  <p:tag name="PA" val="v3.0.1"/>
</p:tagLst>
</file>

<file path=ppt/tags/tag67.xml><?xml version="1.0" encoding="utf-8"?>
<p:tagLst xmlns:a="http://schemas.openxmlformats.org/drawingml/2006/main" xmlns:r="http://schemas.openxmlformats.org/officeDocument/2006/relationships" xmlns:p="http://schemas.openxmlformats.org/presentationml/2006/main">
  <p:tag name="PA" val="v3.0.1"/>
</p:tagLst>
</file>

<file path=ppt/tags/tag68.xml><?xml version="1.0" encoding="utf-8"?>
<p:tagLst xmlns:a="http://schemas.openxmlformats.org/drawingml/2006/main" xmlns:r="http://schemas.openxmlformats.org/officeDocument/2006/relationships" xmlns:p="http://schemas.openxmlformats.org/presentationml/2006/main">
  <p:tag name="PA" val="v3.0.1"/>
</p:tagLst>
</file>

<file path=ppt/tags/tag69.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70.xml><?xml version="1.0" encoding="utf-8"?>
<p:tagLst xmlns:a="http://schemas.openxmlformats.org/drawingml/2006/main" xmlns:r="http://schemas.openxmlformats.org/officeDocument/2006/relationships" xmlns:p="http://schemas.openxmlformats.org/presentationml/2006/main">
  <p:tag name="PA" val="v3.0.1"/>
</p:tagLst>
</file>

<file path=ppt/tags/tag71.xml><?xml version="1.0" encoding="utf-8"?>
<p:tagLst xmlns:a="http://schemas.openxmlformats.org/drawingml/2006/main" xmlns:r="http://schemas.openxmlformats.org/officeDocument/2006/relationships" xmlns:p="http://schemas.openxmlformats.org/presentationml/2006/main">
  <p:tag name="PA" val="v3.0.1"/>
</p:tagLst>
</file>

<file path=ppt/tags/tag72.xml><?xml version="1.0" encoding="utf-8"?>
<p:tagLst xmlns:a="http://schemas.openxmlformats.org/drawingml/2006/main" xmlns:r="http://schemas.openxmlformats.org/officeDocument/2006/relationships" xmlns:p="http://schemas.openxmlformats.org/presentationml/2006/main">
  <p:tag name="PA" val="v3.0.1"/>
</p:tagLst>
</file>

<file path=ppt/tags/tag73.xml><?xml version="1.0" encoding="utf-8"?>
<p:tagLst xmlns:a="http://schemas.openxmlformats.org/drawingml/2006/main" xmlns:r="http://schemas.openxmlformats.org/officeDocument/2006/relationships" xmlns:p="http://schemas.openxmlformats.org/presentationml/2006/main">
  <p:tag name="PA" val="v3.0.1"/>
</p:tagLst>
</file>

<file path=ppt/tags/tag74.xml><?xml version="1.0" encoding="utf-8"?>
<p:tagLst xmlns:a="http://schemas.openxmlformats.org/drawingml/2006/main" xmlns:r="http://schemas.openxmlformats.org/officeDocument/2006/relationships" xmlns:p="http://schemas.openxmlformats.org/presentationml/2006/main">
  <p:tag name="PA" val="v3.0.1"/>
</p:tagLst>
</file>

<file path=ppt/tags/tag75.xml><?xml version="1.0" encoding="utf-8"?>
<p:tagLst xmlns:a="http://schemas.openxmlformats.org/drawingml/2006/main" xmlns:r="http://schemas.openxmlformats.org/officeDocument/2006/relationships" xmlns:p="http://schemas.openxmlformats.org/presentationml/2006/main">
  <p:tag name="PA" val="v3.0.1"/>
</p:tagLst>
</file>

<file path=ppt/tags/tag76.xml><?xml version="1.0" encoding="utf-8"?>
<p:tagLst xmlns:a="http://schemas.openxmlformats.org/drawingml/2006/main" xmlns:r="http://schemas.openxmlformats.org/officeDocument/2006/relationships" xmlns:p="http://schemas.openxmlformats.org/presentationml/2006/main">
  <p:tag name="PA" val="v3.0.1"/>
</p:tagLst>
</file>

<file path=ppt/tags/tag77.xml><?xml version="1.0" encoding="utf-8"?>
<p:tagLst xmlns:a="http://schemas.openxmlformats.org/drawingml/2006/main" xmlns:r="http://schemas.openxmlformats.org/officeDocument/2006/relationships" xmlns:p="http://schemas.openxmlformats.org/presentationml/2006/main">
  <p:tag name="PA" val="v3.0.1"/>
</p:tagLst>
</file>

<file path=ppt/tags/tag78.xml><?xml version="1.0" encoding="utf-8"?>
<p:tagLst xmlns:a="http://schemas.openxmlformats.org/drawingml/2006/main" xmlns:r="http://schemas.openxmlformats.org/officeDocument/2006/relationships" xmlns:p="http://schemas.openxmlformats.org/presentationml/2006/main">
  <p:tag name="PA" val="v3.0.1"/>
</p:tagLst>
</file>

<file path=ppt/tags/tag79.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80.xml><?xml version="1.0" encoding="utf-8"?>
<p:tagLst xmlns:a="http://schemas.openxmlformats.org/drawingml/2006/main" xmlns:r="http://schemas.openxmlformats.org/officeDocument/2006/relationships" xmlns:p="http://schemas.openxmlformats.org/presentationml/2006/main">
  <p:tag name="PA" val="v3.0.1"/>
</p:tagLst>
</file>

<file path=ppt/tags/tag81.xml><?xml version="1.0" encoding="utf-8"?>
<p:tagLst xmlns:a="http://schemas.openxmlformats.org/drawingml/2006/main" xmlns:r="http://schemas.openxmlformats.org/officeDocument/2006/relationships" xmlns:p="http://schemas.openxmlformats.org/presentationml/2006/main">
  <p:tag name="PA" val="v3.0.1"/>
</p:tagLst>
</file>

<file path=ppt/tags/tag82.xml><?xml version="1.0" encoding="utf-8"?>
<p:tagLst xmlns:a="http://schemas.openxmlformats.org/drawingml/2006/main" xmlns:r="http://schemas.openxmlformats.org/officeDocument/2006/relationships" xmlns:p="http://schemas.openxmlformats.org/presentationml/2006/main">
  <p:tag name="PA" val="v3.0.1"/>
</p:tagLst>
</file>

<file path=ppt/tags/tag83.xml><?xml version="1.0" encoding="utf-8"?>
<p:tagLst xmlns:a="http://schemas.openxmlformats.org/drawingml/2006/main" xmlns:r="http://schemas.openxmlformats.org/officeDocument/2006/relationships" xmlns:p="http://schemas.openxmlformats.org/presentationml/2006/main">
  <p:tag name="PA" val="v3.0.1"/>
</p:tagLst>
</file>

<file path=ppt/tags/tag84.xml><?xml version="1.0" encoding="utf-8"?>
<p:tagLst xmlns:a="http://schemas.openxmlformats.org/drawingml/2006/main" xmlns:r="http://schemas.openxmlformats.org/officeDocument/2006/relationships" xmlns:p="http://schemas.openxmlformats.org/presentationml/2006/main">
  <p:tag name="PA" val="v3.0.1"/>
</p:tagLst>
</file>

<file path=ppt/tags/tag85.xml><?xml version="1.0" encoding="utf-8"?>
<p:tagLst xmlns:a="http://schemas.openxmlformats.org/drawingml/2006/main" xmlns:r="http://schemas.openxmlformats.org/officeDocument/2006/relationships" xmlns:p="http://schemas.openxmlformats.org/presentationml/2006/main">
  <p:tag name="PA" val="v3.0.1"/>
</p:tagLst>
</file>

<file path=ppt/tags/tag86.xml><?xml version="1.0" encoding="utf-8"?>
<p:tagLst xmlns:a="http://schemas.openxmlformats.org/drawingml/2006/main" xmlns:r="http://schemas.openxmlformats.org/officeDocument/2006/relationships" xmlns:p="http://schemas.openxmlformats.org/presentationml/2006/main">
  <p:tag name="PA" val="v3.0.1"/>
</p:tagLst>
</file>

<file path=ppt/tags/tag87.xml><?xml version="1.0" encoding="utf-8"?>
<p:tagLst xmlns:a="http://schemas.openxmlformats.org/drawingml/2006/main" xmlns:r="http://schemas.openxmlformats.org/officeDocument/2006/relationships" xmlns:p="http://schemas.openxmlformats.org/presentationml/2006/main">
  <p:tag name="PA" val="v3.0.1"/>
</p:tagLst>
</file>

<file path=ppt/tags/tag88.xml><?xml version="1.0" encoding="utf-8"?>
<p:tagLst xmlns:a="http://schemas.openxmlformats.org/drawingml/2006/main" xmlns:r="http://schemas.openxmlformats.org/officeDocument/2006/relationships" xmlns:p="http://schemas.openxmlformats.org/presentationml/2006/main">
  <p:tag name="PA" val="v3.0.1"/>
</p:tagLst>
</file>

<file path=ppt/tags/tag89.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ags/tag90.xml><?xml version="1.0" encoding="utf-8"?>
<p:tagLst xmlns:a="http://schemas.openxmlformats.org/drawingml/2006/main" xmlns:r="http://schemas.openxmlformats.org/officeDocument/2006/relationships" xmlns:p="http://schemas.openxmlformats.org/presentationml/2006/main">
  <p:tag name="PA" val="v3.0.1"/>
</p:tagLst>
</file>

<file path=ppt/tags/tag91.xml><?xml version="1.0" encoding="utf-8"?>
<p:tagLst xmlns:a="http://schemas.openxmlformats.org/drawingml/2006/main" xmlns:r="http://schemas.openxmlformats.org/officeDocument/2006/relationships" xmlns:p="http://schemas.openxmlformats.org/presentationml/2006/main">
  <p:tag name="PA" val="v3.0.1"/>
</p:tagLst>
</file>

<file path=ppt/tags/tag92.xml><?xml version="1.0" encoding="utf-8"?>
<p:tagLst xmlns:a="http://schemas.openxmlformats.org/drawingml/2006/main" xmlns:r="http://schemas.openxmlformats.org/officeDocument/2006/relationships" xmlns:p="http://schemas.openxmlformats.org/presentationml/2006/main">
  <p:tag name="PA" val="v3.0.1"/>
</p:tagLst>
</file>

<file path=ppt/tags/tag93.xml><?xml version="1.0" encoding="utf-8"?>
<p:tagLst xmlns:a="http://schemas.openxmlformats.org/drawingml/2006/main" xmlns:r="http://schemas.openxmlformats.org/officeDocument/2006/relationships" xmlns:p="http://schemas.openxmlformats.org/presentationml/2006/main">
  <p:tag name="PA" val="v3.0.1"/>
</p:tagLst>
</file>

<file path=ppt/tags/tag94.xml><?xml version="1.0" encoding="utf-8"?>
<p:tagLst xmlns:a="http://schemas.openxmlformats.org/drawingml/2006/main" xmlns:r="http://schemas.openxmlformats.org/officeDocument/2006/relationships" xmlns:p="http://schemas.openxmlformats.org/presentationml/2006/main">
  <p:tag name="PA" val="v3.0.1"/>
</p:tagLst>
</file>

<file path=ppt/tags/tag95.xml><?xml version="1.0" encoding="utf-8"?>
<p:tagLst xmlns:a="http://schemas.openxmlformats.org/drawingml/2006/main" xmlns:r="http://schemas.openxmlformats.org/officeDocument/2006/relationships" xmlns:p="http://schemas.openxmlformats.org/presentationml/2006/main">
  <p:tag name="PA" val="v3.0.1"/>
</p:tagLst>
</file>

<file path=ppt/tags/tag96.xml><?xml version="1.0" encoding="utf-8"?>
<p:tagLst xmlns:a="http://schemas.openxmlformats.org/drawingml/2006/main" xmlns:r="http://schemas.openxmlformats.org/officeDocument/2006/relationships" xmlns:p="http://schemas.openxmlformats.org/presentationml/2006/main">
  <p:tag name="PA" val="v3.0.1"/>
</p:tagLst>
</file>

<file path=ppt/tags/tag97.xml><?xml version="1.0" encoding="utf-8"?>
<p:tagLst xmlns:a="http://schemas.openxmlformats.org/drawingml/2006/main" xmlns:r="http://schemas.openxmlformats.org/officeDocument/2006/relationships" xmlns:p="http://schemas.openxmlformats.org/presentationml/2006/main">
  <p:tag name="PA" val="v3.0.1"/>
</p:tagLst>
</file>

<file path=ppt/tags/tag98.xml><?xml version="1.0" encoding="utf-8"?>
<p:tagLst xmlns:a="http://schemas.openxmlformats.org/drawingml/2006/main" xmlns:r="http://schemas.openxmlformats.org/officeDocument/2006/relationships" xmlns:p="http://schemas.openxmlformats.org/presentationml/2006/main">
  <p:tag name="PA" val="v3.0.1"/>
</p:tagLst>
</file>

<file path=ppt/tags/tag9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2573</Words>
  <Application>Microsoft Office PowerPoint</Application>
  <PresentationFormat>全屏显示(4:3)</PresentationFormat>
  <Paragraphs>206</Paragraphs>
  <Slides>35</Slides>
  <Notes>35</Notes>
  <HiddenSlides>0</HiddenSlides>
  <MMClips>1</MMClips>
  <ScaleCrop>false</ScaleCrop>
  <HeadingPairs>
    <vt:vector size="4" baseType="variant">
      <vt:variant>
        <vt:lpstr>主题</vt:lpstr>
      </vt:variant>
      <vt:variant>
        <vt:i4>1</vt:i4>
      </vt:variant>
      <vt:variant>
        <vt:lpstr>幻灯片标题</vt:lpstr>
      </vt:variant>
      <vt:variant>
        <vt:i4>35</vt:i4>
      </vt:variant>
    </vt:vector>
  </HeadingPairs>
  <TitlesOfParts>
    <vt:vector size="36"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Azom</dc:creator>
  <cp:lastModifiedBy>HASEE</cp:lastModifiedBy>
  <cp:revision>2</cp:revision>
  <dcterms:created xsi:type="dcterms:W3CDTF">2017-11-14T05:48:46Z</dcterms:created>
  <dcterms:modified xsi:type="dcterms:W3CDTF">2017-11-14T05:54:47Z</dcterms:modified>
</cp:coreProperties>
</file>

<file path=docProps/thumbnail.jpeg>
</file>